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9"/>
  </p:notesMasterIdLst>
  <p:sldIdLst>
    <p:sldId id="256" r:id="rId2"/>
    <p:sldId id="257" r:id="rId3"/>
    <p:sldId id="258" r:id="rId4"/>
    <p:sldId id="259" r:id="rId5"/>
    <p:sldId id="260" r:id="rId6"/>
    <p:sldId id="261" r:id="rId7"/>
    <p:sldId id="262" r:id="rId8"/>
    <p:sldId id="263" r:id="rId9"/>
    <p:sldId id="264" r:id="rId10"/>
    <p:sldId id="265" r:id="rId11"/>
    <p:sldId id="267" r:id="rId12"/>
    <p:sldId id="268" r:id="rId13"/>
    <p:sldId id="269" r:id="rId14"/>
    <p:sldId id="270" r:id="rId15"/>
    <p:sldId id="274" r:id="rId16"/>
    <p:sldId id="266" r:id="rId17"/>
    <p:sldId id="295" r:id="rId18"/>
    <p:sldId id="275" r:id="rId19"/>
    <p:sldId id="276" r:id="rId20"/>
    <p:sldId id="277" r:id="rId21"/>
    <p:sldId id="278" r:id="rId22"/>
    <p:sldId id="279" r:id="rId23"/>
    <p:sldId id="280" r:id="rId24"/>
    <p:sldId id="281" r:id="rId25"/>
    <p:sldId id="282" r:id="rId26"/>
    <p:sldId id="283" r:id="rId27"/>
    <p:sldId id="296" r:id="rId28"/>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483"/>
    <p:restoredTop sz="58631"/>
  </p:normalViewPr>
  <p:slideViewPr>
    <p:cSldViewPr snapToGrid="0" snapToObjects="1">
      <p:cViewPr varScale="1">
        <p:scale>
          <a:sx n="83" d="100"/>
          <a:sy n="83" d="100"/>
        </p:scale>
        <p:origin x="3608" y="200"/>
      </p:cViewPr>
      <p:guideLst>
        <p:guide orient="horz" pos="2160"/>
        <p:guide pos="2880"/>
      </p:guideLst>
    </p:cSldViewPr>
  </p:slideViewPr>
  <p:notesTextViewPr>
    <p:cViewPr>
      <p:scale>
        <a:sx n="100" d="100"/>
        <a:sy n="100" d="100"/>
      </p:scale>
      <p:origin x="0" y="-24"/>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485E23-D585-F048-A4E8-872E89DD9B79}" type="datetimeFigureOut">
              <a:rPr lang="en-US" smtClean="0"/>
              <a:t>6/21/24</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00E116-FC30-F34C-83A7-CCB9BA6C7CD6}" type="slidenum">
              <a:rPr lang="en-US" smtClean="0"/>
              <a:t>‹#›</a:t>
            </a:fld>
            <a:endParaRPr lang="en-US"/>
          </a:p>
        </p:txBody>
      </p:sp>
    </p:spTree>
    <p:extLst>
      <p:ext uri="{BB962C8B-B14F-4D97-AF65-F5344CB8AC3E}">
        <p14:creationId xmlns:p14="http://schemas.microsoft.com/office/powerpoint/2010/main" val="3518625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(9:00 - 9:05) </a:t>
            </a:r>
            <a:r>
              <a:rPr lang="en-US" dirty="0"/>
              <a:t>5 minutes</a:t>
            </a:r>
          </a:p>
          <a:p>
            <a:endParaRPr lang="en-US" dirty="0"/>
          </a:p>
          <a:p>
            <a:r>
              <a:rPr lang="en-US" dirty="0"/>
              <a:t>**Welcome to the Course**</a:t>
            </a:r>
          </a:p>
          <a:p>
            <a:r>
              <a:rPr lang="en-US" dirty="0"/>
              <a:t>- Welcome participants to the course "Intelligent Engineering with AI."</a:t>
            </a:r>
          </a:p>
          <a:p>
            <a:r>
              <a:rPr lang="en-US" dirty="0"/>
              <a:t>- Introduce yourself and any co-instructors.</a:t>
            </a:r>
          </a:p>
          <a:p>
            <a:r>
              <a:rPr lang="en-US" dirty="0"/>
              <a:t>- Provide a brief overview of the agenda for the day.</a:t>
            </a:r>
          </a:p>
          <a:p>
            <a:endParaRPr lang="en-US" dirty="0"/>
          </a:p>
          <a:p>
            <a:r>
              <a:rPr lang="en-US" dirty="0"/>
              <a:t>**Course Summary**</a:t>
            </a:r>
          </a:p>
          <a:p>
            <a:r>
              <a:rPr lang="en-US" dirty="0"/>
              <a:t>- "Learn to elevate your software engineering practices by integrating Test-Driven Development (TDD) with cutting-edge AI tools like GitHub Copilot and ChatGPT."</a:t>
            </a:r>
          </a:p>
          <a:p>
            <a:endParaRPr lang="en-US" dirty="0"/>
          </a:p>
          <a:p>
            <a:r>
              <a:rPr lang="en-US" dirty="0"/>
              <a:t>**Objectives Overview**</a:t>
            </a:r>
          </a:p>
          <a:p>
            <a:r>
              <a:rPr lang="en-US" dirty="0"/>
              <a:t>- Explain the main objectives of the course:</a:t>
            </a:r>
          </a:p>
          <a:p>
            <a:r>
              <a:rPr lang="en-US" dirty="0"/>
              <a:t>  - **Integrating TDD and AI Tools**: Discuss how Test-Driven Development (TDD) and AI tools like GitHub Copilot and ChatGPT can enhance software development practices.</a:t>
            </a:r>
          </a:p>
          <a:p>
            <a:r>
              <a:rPr lang="en-US" dirty="0"/>
              <a:t>  - **Hands-On Learning**: Emphasize the importance of practical exercises and real-world applications.</a:t>
            </a:r>
          </a:p>
          <a:p>
            <a:r>
              <a:rPr lang="en-US" dirty="0"/>
              <a:t>  - **Software Craftsmanship**: Highlight the focus on software craftsmanship principles to produce high-quality, maintainable code.</a:t>
            </a:r>
          </a:p>
          <a:p>
            <a:endParaRPr lang="en-US" dirty="0"/>
          </a:p>
          <a:p>
            <a:r>
              <a:rPr lang="en-US" dirty="0"/>
              <a:t>**Additional Points to Cover:**</a:t>
            </a:r>
          </a:p>
          <a:p>
            <a:r>
              <a:rPr lang="en-US" dirty="0"/>
              <a:t>- Discuss the importance of active participation and engagement.</a:t>
            </a:r>
          </a:p>
          <a:p>
            <a:r>
              <a:rPr lang="en-US" dirty="0"/>
              <a:t>- Mention any logistics (breaks, schedule, Q&amp;A sessions).</a:t>
            </a:r>
          </a:p>
          <a:p>
            <a:r>
              <a:rPr lang="en-US" dirty="0"/>
              <a:t>- Encourage participants to share their backgrounds and expectations for the course in the next slide.</a:t>
            </a:r>
          </a:p>
        </p:txBody>
      </p:sp>
      <p:sp>
        <p:nvSpPr>
          <p:cNvPr id="4" name="Slide Number Placeholder 3"/>
          <p:cNvSpPr>
            <a:spLocks noGrp="1"/>
          </p:cNvSpPr>
          <p:nvPr>
            <p:ph type="sldNum" sz="quarter" idx="5"/>
          </p:nvPr>
        </p:nvSpPr>
        <p:spPr/>
        <p:txBody>
          <a:bodyPr/>
          <a:lstStyle/>
          <a:p>
            <a:fld id="{B000E116-FC30-F34C-83A7-CCB9BA6C7CD6}" type="slidenum">
              <a:rPr lang="en-US" smtClean="0"/>
              <a:t>1</a:t>
            </a:fld>
            <a:endParaRPr lang="en-US"/>
          </a:p>
        </p:txBody>
      </p:sp>
    </p:spTree>
    <p:extLst>
      <p:ext uri="{BB962C8B-B14F-4D97-AF65-F5344CB8AC3E}">
        <p14:creationId xmlns:p14="http://schemas.microsoft.com/office/powerpoint/2010/main" val="25682145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(9:50 - 9:55) </a:t>
            </a:r>
            <a:r>
              <a:rPr lang="en-US" dirty="0"/>
              <a:t>5 minutes</a:t>
            </a:r>
          </a:p>
          <a:p>
            <a:endParaRPr lang="en-US" dirty="0"/>
          </a:p>
          <a:p>
            <a:r>
              <a:rPr lang="en-US" dirty="0"/>
              <a:t>**One Sentence Summary**</a:t>
            </a:r>
          </a:p>
          <a:p>
            <a:r>
              <a:rPr lang="en-US" dirty="0"/>
              <a:t>- "Discover how ChatGPT can provide real-time assistance for explanations, debugging, and code improvement to enhance your development workflow."</a:t>
            </a:r>
          </a:p>
          <a:p>
            <a:endParaRPr lang="en-US" dirty="0"/>
          </a:p>
          <a:p>
            <a:r>
              <a:rPr lang="en-US" dirty="0"/>
              <a:t>**Detailed Notes:**</a:t>
            </a:r>
          </a:p>
          <a:p>
            <a:r>
              <a:rPr lang="en-US" dirty="0"/>
              <a:t>- **Introduction**:</a:t>
            </a:r>
          </a:p>
          <a:p>
            <a:r>
              <a:rPr lang="en-US" dirty="0"/>
              <a:t>  - Explain that this slide focuses on practical ways to use ChatGPT for development tasks, including examples of queries and how it provides real-time assistance.</a:t>
            </a:r>
          </a:p>
          <a:p>
            <a:endParaRPr lang="en-US" dirty="0"/>
          </a:p>
          <a:p>
            <a:r>
              <a:rPr lang="en-US" dirty="0"/>
              <a:t>- **Query Examples for Explanations, Debugging, and Code Improvement**:</a:t>
            </a:r>
          </a:p>
          <a:p>
            <a:r>
              <a:rPr lang="en-US" dirty="0"/>
              <a:t>  - **Explanations**:</a:t>
            </a:r>
          </a:p>
          <a:p>
            <a:r>
              <a:rPr lang="en-US" dirty="0"/>
              <a:t>    - Example Query: "Can you explain what this piece of code does?"</a:t>
            </a:r>
          </a:p>
          <a:p>
            <a:r>
              <a:rPr lang="en-US" dirty="0"/>
              <a:t>    - Use Case: Understanding complex or unfamiliar code sections.</a:t>
            </a:r>
          </a:p>
          <a:p>
            <a:r>
              <a:rPr lang="en-US" dirty="0"/>
              <a:t>  - **Debugging**:</a:t>
            </a:r>
          </a:p>
          <a:p>
            <a:r>
              <a:rPr lang="en-US" dirty="0"/>
              <a:t>    - Example Query: "Why am I getting a null pointer exception here?"</a:t>
            </a:r>
          </a:p>
          <a:p>
            <a:r>
              <a:rPr lang="en-US" dirty="0"/>
              <a:t>    - Use Case: Identifying and resolving errors and bugs in the code.</a:t>
            </a:r>
          </a:p>
          <a:p>
            <a:r>
              <a:rPr lang="en-US" dirty="0"/>
              <a:t>  - **Code Improvement**:</a:t>
            </a:r>
          </a:p>
          <a:p>
            <a:r>
              <a:rPr lang="en-US" dirty="0"/>
              <a:t>    - Example Query: "How can I optimize this function?"</a:t>
            </a:r>
          </a:p>
          <a:p>
            <a:r>
              <a:rPr lang="en-US" dirty="0"/>
              <a:t>    - Use Case: Refactoring and optimizing code to enhance performance and readability.</a:t>
            </a:r>
          </a:p>
          <a:p>
            <a:endParaRPr lang="en-US" dirty="0"/>
          </a:p>
          <a:p>
            <a:r>
              <a:rPr lang="en-US" dirty="0"/>
              <a:t>- **Real-time Assistance and Learning**:</a:t>
            </a:r>
          </a:p>
          <a:p>
            <a:r>
              <a:rPr lang="en-US" dirty="0"/>
              <a:t>  - **Real-time Assistance**:</a:t>
            </a:r>
          </a:p>
          <a:p>
            <a:r>
              <a:rPr lang="en-US" dirty="0"/>
              <a:t>    - ChatGPT can provide instant help with coding questions, offering explanations and solutions as you work.</a:t>
            </a:r>
          </a:p>
          <a:p>
            <a:r>
              <a:rPr lang="en-US" dirty="0"/>
              <a:t>    - Use Case: When you're stuck on a problem or need a quick explanation, ChatGPT can provide immediate answers.</a:t>
            </a:r>
          </a:p>
          <a:p>
            <a:r>
              <a:rPr lang="en-US" dirty="0"/>
              <a:t>  - **Continuous Learning**:</a:t>
            </a:r>
          </a:p>
          <a:p>
            <a:r>
              <a:rPr lang="en-US" dirty="0"/>
              <a:t>    - ChatGPT can be used to learn new programming concepts, best practices, and frameworks.</a:t>
            </a:r>
          </a:p>
          <a:p>
            <a:r>
              <a:rPr lang="en-US" dirty="0"/>
              <a:t>    - Use Case: Ask ChatGPT for tutorials or explanations on new technologies or advanced programming techniques.</a:t>
            </a:r>
          </a:p>
          <a:p>
            <a:endParaRPr lang="en-US" dirty="0"/>
          </a:p>
          <a:p>
            <a:r>
              <a:rPr lang="en-US" dirty="0"/>
              <a:t>**Background Information**:</a:t>
            </a:r>
          </a:p>
          <a:p>
            <a:r>
              <a:rPr lang="en-US" dirty="0"/>
              <a:t>- **ChatGPT**:</a:t>
            </a:r>
          </a:p>
          <a:p>
            <a:r>
              <a:rPr lang="en-US" dirty="0"/>
              <a:t>  - Developed by OpenAI, ChatGPT is a conversational AI model that understands and generates human-like text. It is versatile and can assist with various development tasks by providing detailed responses and explanations.</a:t>
            </a:r>
          </a:p>
          <a:p>
            <a:endParaRPr lang="en-US" dirty="0"/>
          </a:p>
          <a:p>
            <a:r>
              <a:rPr lang="en-US" dirty="0"/>
              <a:t>**Example**:</a:t>
            </a:r>
          </a:p>
          <a:p>
            <a:r>
              <a:rPr lang="en-US" dirty="0"/>
              <a:t>- **Using ChatGPT for Debugging**:</a:t>
            </a:r>
          </a:p>
          <a:p>
            <a:r>
              <a:rPr lang="en-US" dirty="0"/>
              <a:t>  - "During a recent project, I encountered a bug that was difficult to diagnose. I described the issue to ChatGPT, and it provided a detailed explanation of possible causes and steps to resolve the problem. This saved me a significant amount of time and helped me understand the root cause of the issue."</a:t>
            </a:r>
          </a:p>
        </p:txBody>
      </p:sp>
      <p:sp>
        <p:nvSpPr>
          <p:cNvPr id="4" name="Slide Number Placeholder 3"/>
          <p:cNvSpPr>
            <a:spLocks noGrp="1"/>
          </p:cNvSpPr>
          <p:nvPr>
            <p:ph type="sldNum" sz="quarter" idx="5"/>
          </p:nvPr>
        </p:nvSpPr>
        <p:spPr/>
        <p:txBody>
          <a:bodyPr/>
          <a:lstStyle/>
          <a:p>
            <a:fld id="{B000E116-FC30-F34C-83A7-CCB9BA6C7CD6}" type="slidenum">
              <a:rPr lang="en-US" smtClean="0"/>
              <a:t>10</a:t>
            </a:fld>
            <a:endParaRPr lang="en-US"/>
          </a:p>
        </p:txBody>
      </p:sp>
    </p:spTree>
    <p:extLst>
      <p:ext uri="{BB962C8B-B14F-4D97-AF65-F5344CB8AC3E}">
        <p14:creationId xmlns:p14="http://schemas.microsoft.com/office/powerpoint/2010/main" val="42660098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(9:55 - 10:00) </a:t>
            </a:r>
            <a:r>
              <a:rPr lang="en-US" dirty="0"/>
              <a:t>5 minutes</a:t>
            </a:r>
          </a:p>
          <a:p>
            <a:endParaRPr lang="en-US" dirty="0"/>
          </a:p>
          <a:p>
            <a:r>
              <a:rPr lang="en-US" dirty="0"/>
              <a:t>**One Sentence Summary**</a:t>
            </a:r>
          </a:p>
          <a:p>
            <a:r>
              <a:rPr lang="en-US" dirty="0"/>
              <a:t>- "Understand the TDD cycle with its three essential steps: writing a failing test, making the test pass, and then refactoring the code."</a:t>
            </a:r>
          </a:p>
          <a:p>
            <a:endParaRPr lang="en-US" dirty="0"/>
          </a:p>
          <a:p>
            <a:r>
              <a:rPr lang="en-US" dirty="0"/>
              <a:t>**Detailed Notes:**</a:t>
            </a:r>
          </a:p>
          <a:p>
            <a:r>
              <a:rPr lang="en-US" dirty="0"/>
              <a:t>- **Introduction**:</a:t>
            </a:r>
          </a:p>
          <a:p>
            <a:r>
              <a:rPr lang="en-US" dirty="0"/>
              <a:t>  - Explain that Test-Driven Development (TDD) is a software development process that relies on the repetition of a very short development cycle.</a:t>
            </a:r>
          </a:p>
          <a:p>
            <a:endParaRPr lang="en-US" dirty="0"/>
          </a:p>
          <a:p>
            <a:r>
              <a:rPr lang="en-US" dirty="0"/>
              <a:t>- **Red: Write a Failing Test**:</a:t>
            </a:r>
          </a:p>
          <a:p>
            <a:r>
              <a:rPr lang="en-US" dirty="0"/>
              <a:t>  - **Explanation**:</a:t>
            </a:r>
          </a:p>
          <a:p>
            <a:r>
              <a:rPr lang="en-US" dirty="0"/>
              <a:t>    - The first step is to write a test for the next bit of functionality you want to add. Initially, this test will fail because the functionality is not yet implemented.</a:t>
            </a:r>
          </a:p>
          <a:p>
            <a:r>
              <a:rPr lang="en-US" dirty="0"/>
              <a:t>    - Emphasize that writing the test first ensures that the code is testable and that requirements are clear and verifiable.</a:t>
            </a:r>
          </a:p>
          <a:p>
            <a:r>
              <a:rPr lang="en-US" dirty="0"/>
              <a:t>  - **Example**:</a:t>
            </a:r>
          </a:p>
          <a:p>
            <a:r>
              <a:rPr lang="en-US" dirty="0"/>
              <a:t>    - "For example, if you’re implementing a function to check if a number is even, you would first write a test case that calls this function with an input like 3 and expects the result to be false."</a:t>
            </a:r>
          </a:p>
          <a:p>
            <a:endParaRPr lang="en-US" dirty="0"/>
          </a:p>
          <a:p>
            <a:r>
              <a:rPr lang="en-US" dirty="0"/>
              <a:t>- **Green: Make the Test Pass**:</a:t>
            </a:r>
          </a:p>
          <a:p>
            <a:r>
              <a:rPr lang="en-US" dirty="0"/>
              <a:t>  - **Explanation**:</a:t>
            </a:r>
          </a:p>
          <a:p>
            <a:r>
              <a:rPr lang="en-US" dirty="0"/>
              <a:t>    - The next step is to write the minimal amount of code necessary to make the test pass. This step is focused on implementing the functionality quickly without worrying about the quality of the code.</a:t>
            </a:r>
          </a:p>
          <a:p>
            <a:r>
              <a:rPr lang="en-US" dirty="0"/>
              <a:t>    - Highlight that the aim is to have all tests pass, confirming that the new functionality works as intended.</a:t>
            </a:r>
          </a:p>
          <a:p>
            <a:r>
              <a:rPr lang="en-US" dirty="0"/>
              <a:t>  - **Example**:</a:t>
            </a:r>
          </a:p>
          <a:p>
            <a:r>
              <a:rPr lang="en-US" dirty="0"/>
              <a:t>    - "Continuing from our example, you would then implement the `</a:t>
            </a:r>
            <a:r>
              <a:rPr lang="en-US" dirty="0" err="1"/>
              <a:t>isEven</a:t>
            </a:r>
            <a:r>
              <a:rPr lang="en-US" dirty="0"/>
              <a:t>` function to return false when the input is 3, just enough to make the test pass."</a:t>
            </a:r>
          </a:p>
          <a:p>
            <a:endParaRPr lang="en-US" dirty="0"/>
          </a:p>
          <a:p>
            <a:r>
              <a:rPr lang="en-US" dirty="0"/>
              <a:t>- **Refactor: Improve the Code**:</a:t>
            </a:r>
          </a:p>
          <a:p>
            <a:r>
              <a:rPr lang="en-US" dirty="0"/>
              <a:t>  - **Explanation**:</a:t>
            </a:r>
          </a:p>
          <a:p>
            <a:r>
              <a:rPr lang="en-US" dirty="0"/>
              <a:t>    - Once the test passes, you can refactor the code to improve its structure and readability. This step is about cleaning up the code while ensuring that all tests still pass.</a:t>
            </a:r>
          </a:p>
          <a:p>
            <a:r>
              <a:rPr lang="en-US" dirty="0"/>
              <a:t>    - Mention that refactoring is a crucial step to maintain code quality and make the codebase more maintainable.</a:t>
            </a:r>
          </a:p>
          <a:p>
            <a:r>
              <a:rPr lang="en-US" dirty="0"/>
              <a:t>  - **Example**:</a:t>
            </a:r>
          </a:p>
          <a:p>
            <a:r>
              <a:rPr lang="en-US" dirty="0"/>
              <a:t>    - "After the `</a:t>
            </a:r>
            <a:r>
              <a:rPr lang="en-US" dirty="0" err="1"/>
              <a:t>isEven</a:t>
            </a:r>
            <a:r>
              <a:rPr lang="en-US" dirty="0"/>
              <a:t>` function passes the test, you might refactor it to handle all cases, such as `return number % 2 == 0`, making it a proper implementation."</a:t>
            </a:r>
          </a:p>
          <a:p>
            <a:endParaRPr lang="en-US" dirty="0"/>
          </a:p>
          <a:p>
            <a:r>
              <a:rPr lang="en-US" dirty="0"/>
              <a:t>**Background Information**:</a:t>
            </a:r>
          </a:p>
          <a:p>
            <a:r>
              <a:rPr lang="en-US" dirty="0"/>
              <a:t>- **Test-Driven Development (TDD)**:</a:t>
            </a:r>
          </a:p>
          <a:p>
            <a:r>
              <a:rPr lang="en-US" dirty="0"/>
              <a:t>  - TDD was popularized by Kent Beck as part of the Extreme Programming (XP) methodology in the late 1990s. It emphasizes writing tests before writing the actual code to ensure functionality and drive design.</a:t>
            </a:r>
          </a:p>
          <a:p>
            <a:r>
              <a:rPr lang="en-US" dirty="0"/>
              <a:t>  - This approach helps in creating a robust and error-free codebase, making maintenance and further development easier.</a:t>
            </a:r>
          </a:p>
          <a:p>
            <a:endParaRPr lang="en-US" dirty="0"/>
          </a:p>
          <a:p>
            <a:r>
              <a:rPr lang="en-US" dirty="0"/>
              <a:t>**Example**:</a:t>
            </a:r>
          </a:p>
          <a:p>
            <a:r>
              <a:rPr lang="en-US" dirty="0"/>
              <a:t>- **Real-world Scenario**:</a:t>
            </a:r>
          </a:p>
          <a:p>
            <a:r>
              <a:rPr lang="en-US" dirty="0"/>
              <a:t>  - "In a recent project, we adopted TDD for developing a complex feature. By writing the tests first, we ensured that the requirements were well understood and that the code was reliable from the outset. This approach significantly reduced the number of bugs and made the codebase more maintainable."</a:t>
            </a:r>
          </a:p>
          <a:p>
            <a:endParaRPr lang="en-US" dirty="0"/>
          </a:p>
        </p:txBody>
      </p:sp>
      <p:sp>
        <p:nvSpPr>
          <p:cNvPr id="4" name="Slide Number Placeholder 3"/>
          <p:cNvSpPr>
            <a:spLocks noGrp="1"/>
          </p:cNvSpPr>
          <p:nvPr>
            <p:ph type="sldNum" sz="quarter" idx="5"/>
          </p:nvPr>
        </p:nvSpPr>
        <p:spPr/>
        <p:txBody>
          <a:bodyPr/>
          <a:lstStyle/>
          <a:p>
            <a:fld id="{B000E116-FC30-F34C-83A7-CCB9BA6C7CD6}" type="slidenum">
              <a:rPr lang="en-US" smtClean="0"/>
              <a:t>11</a:t>
            </a:fld>
            <a:endParaRPr lang="en-US"/>
          </a:p>
        </p:txBody>
      </p:sp>
    </p:spTree>
    <p:extLst>
      <p:ext uri="{BB962C8B-B14F-4D97-AF65-F5344CB8AC3E}">
        <p14:creationId xmlns:p14="http://schemas.microsoft.com/office/powerpoint/2010/main" val="17609920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(10:00 - 10:05) </a:t>
            </a:r>
            <a:r>
              <a:rPr lang="en-US" dirty="0"/>
              <a:t>5 minutes</a:t>
            </a:r>
          </a:p>
          <a:p>
            <a:endParaRPr lang="en-US" dirty="0"/>
          </a:p>
          <a:p>
            <a:r>
              <a:rPr lang="en-US" dirty="0"/>
              <a:t>**One Sentence Summary**</a:t>
            </a:r>
          </a:p>
          <a:p>
            <a:r>
              <a:rPr lang="en-US" dirty="0"/>
              <a:t>- "The first step in TDD is to write a test for the desired functionality that initially fails, ensuring the code to be developed is testable and meets the requirements."</a:t>
            </a:r>
          </a:p>
          <a:p>
            <a:endParaRPr lang="en-US" dirty="0"/>
          </a:p>
          <a:p>
            <a:r>
              <a:rPr lang="en-US" dirty="0"/>
              <a:t>**Detailed Notes:**</a:t>
            </a:r>
          </a:p>
          <a:p>
            <a:r>
              <a:rPr lang="en-US" dirty="0"/>
              <a:t>- **Introduction**:</a:t>
            </a:r>
          </a:p>
          <a:p>
            <a:r>
              <a:rPr lang="en-US" dirty="0"/>
              <a:t>  - Explain that the first step in the TDD cycle is to write a test for the next piece of functionality you want to add.</a:t>
            </a:r>
          </a:p>
          <a:p>
            <a:endParaRPr lang="en-US" dirty="0"/>
          </a:p>
          <a:p>
            <a:r>
              <a:rPr lang="en-US" dirty="0"/>
              <a:t>- **Define the Functionality**:</a:t>
            </a:r>
          </a:p>
          <a:p>
            <a:r>
              <a:rPr lang="en-US" dirty="0"/>
              <a:t>  - **Explanation**:</a:t>
            </a:r>
          </a:p>
          <a:p>
            <a:r>
              <a:rPr lang="en-US" dirty="0"/>
              <a:t>    - Clearly define the functionality you are about to implement. This clarity helps in writing a precise test case.</a:t>
            </a:r>
          </a:p>
          <a:p>
            <a:r>
              <a:rPr lang="en-US" dirty="0"/>
              <a:t>  - **Example**:</a:t>
            </a:r>
          </a:p>
          <a:p>
            <a:r>
              <a:rPr lang="en-US" dirty="0"/>
              <a:t>    - "If the functionality is to check if a number is even, you would define that the function `</a:t>
            </a:r>
            <a:r>
              <a:rPr lang="en-US" dirty="0" err="1"/>
              <a:t>isEven</a:t>
            </a:r>
            <a:r>
              <a:rPr lang="en-US" dirty="0"/>
              <a:t>` should return true for even numbers and false for odd numbers."</a:t>
            </a:r>
          </a:p>
          <a:p>
            <a:endParaRPr lang="en-US" dirty="0"/>
          </a:p>
          <a:p>
            <a:r>
              <a:rPr lang="en-US" dirty="0"/>
              <a:t>- **Write a Test Case that Fails**:</a:t>
            </a:r>
          </a:p>
          <a:p>
            <a:r>
              <a:rPr lang="en-US" dirty="0"/>
              <a:t>  - **Explanation**:</a:t>
            </a:r>
          </a:p>
          <a:p>
            <a:r>
              <a:rPr lang="en-US" dirty="0"/>
              <a:t>    - Write a test case based on the defined functionality. Since the functionality is not yet implemented, this test will fail.</a:t>
            </a:r>
          </a:p>
          <a:p>
            <a:r>
              <a:rPr lang="en-US" dirty="0"/>
              <a:t>    - Highlight that starting with a failing test ensures that the test is meaningful and that the upcoming code implementation is necessary.</a:t>
            </a:r>
          </a:p>
          <a:p>
            <a:r>
              <a:rPr lang="en-US" dirty="0"/>
              <a:t>  - **Example**:</a:t>
            </a:r>
          </a:p>
          <a:p>
            <a:r>
              <a:rPr lang="en-US" dirty="0"/>
              <a:t>    - "Write a test case such as: `</a:t>
            </a:r>
            <a:r>
              <a:rPr lang="en-US" dirty="0" err="1"/>
              <a:t>assertFalse</a:t>
            </a:r>
            <a:r>
              <a:rPr lang="en-US" dirty="0"/>
              <a:t>(</a:t>
            </a:r>
            <a:r>
              <a:rPr lang="en-US" dirty="0" err="1"/>
              <a:t>isEven</a:t>
            </a:r>
            <a:r>
              <a:rPr lang="en-US" dirty="0"/>
              <a:t>(3))`. Since `</a:t>
            </a:r>
            <a:r>
              <a:rPr lang="en-US" dirty="0" err="1"/>
              <a:t>isEven</a:t>
            </a:r>
            <a:r>
              <a:rPr lang="en-US" dirty="0"/>
              <a:t>` is not implemented, this test will fail, signaling the need for code to be written."</a:t>
            </a:r>
          </a:p>
          <a:p>
            <a:endParaRPr lang="en-US" dirty="0"/>
          </a:p>
          <a:p>
            <a:r>
              <a:rPr lang="en-US" dirty="0"/>
              <a:t>**Background Information**:</a:t>
            </a:r>
          </a:p>
          <a:p>
            <a:r>
              <a:rPr lang="en-US" dirty="0"/>
              <a:t>- **Importance of Failing Tests**:</a:t>
            </a:r>
          </a:p>
          <a:p>
            <a:r>
              <a:rPr lang="en-US" dirty="0"/>
              <a:t>  - Writing the test first and seeing it fail confirms that the test is effective and that the functionality needs to be developed. This step sets a clear goal for the next coding phase.</a:t>
            </a:r>
          </a:p>
          <a:p>
            <a:endParaRPr lang="en-US" dirty="0"/>
          </a:p>
          <a:p>
            <a:r>
              <a:rPr lang="en-US" dirty="0"/>
              <a:t>**Example**:</a:t>
            </a:r>
          </a:p>
          <a:p>
            <a:r>
              <a:rPr lang="en-US" dirty="0"/>
              <a:t>- **Real-world Scenario**:</a:t>
            </a:r>
          </a:p>
          <a:p>
            <a:r>
              <a:rPr lang="en-US" dirty="0"/>
              <a:t>  - "In a recent project, we needed to add a new feature to an existing application. By writing a failing test first, we ensured that the requirements were well-understood and that the upcoming code would meet those requirements. This approach helped in catching edge cases early and avoiding rework later."</a:t>
            </a:r>
          </a:p>
        </p:txBody>
      </p:sp>
      <p:sp>
        <p:nvSpPr>
          <p:cNvPr id="4" name="Slide Number Placeholder 3"/>
          <p:cNvSpPr>
            <a:spLocks noGrp="1"/>
          </p:cNvSpPr>
          <p:nvPr>
            <p:ph type="sldNum" sz="quarter" idx="5"/>
          </p:nvPr>
        </p:nvSpPr>
        <p:spPr/>
        <p:txBody>
          <a:bodyPr/>
          <a:lstStyle/>
          <a:p>
            <a:fld id="{B000E116-FC30-F34C-83A7-CCB9BA6C7CD6}" type="slidenum">
              <a:rPr lang="en-US" smtClean="0"/>
              <a:t>12</a:t>
            </a:fld>
            <a:endParaRPr lang="en-US"/>
          </a:p>
        </p:txBody>
      </p:sp>
    </p:spTree>
    <p:extLst>
      <p:ext uri="{BB962C8B-B14F-4D97-AF65-F5344CB8AC3E}">
        <p14:creationId xmlns:p14="http://schemas.microsoft.com/office/powerpoint/2010/main" val="179526980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(10:05 - 10:10) </a:t>
            </a:r>
            <a:r>
              <a:rPr lang="en-US" dirty="0"/>
              <a:t>5 minutes</a:t>
            </a:r>
          </a:p>
          <a:p>
            <a:endParaRPr lang="en-US" dirty="0"/>
          </a:p>
          <a:p>
            <a:r>
              <a:rPr lang="en-US" dirty="0"/>
              <a:t>**One Sentence Summary**</a:t>
            </a:r>
          </a:p>
          <a:p>
            <a:r>
              <a:rPr lang="en-US" dirty="0"/>
              <a:t>- "The second step in TDD is to implement the minimal code necessary to make the failing test pass, focusing on functionality rather than optimization."</a:t>
            </a:r>
          </a:p>
          <a:p>
            <a:endParaRPr lang="en-US" dirty="0"/>
          </a:p>
          <a:p>
            <a:r>
              <a:rPr lang="en-US" dirty="0"/>
              <a:t>**Detailed Notes:**</a:t>
            </a:r>
          </a:p>
          <a:p>
            <a:r>
              <a:rPr lang="en-US" dirty="0"/>
              <a:t>- **Introduction**:</a:t>
            </a:r>
          </a:p>
          <a:p>
            <a:r>
              <a:rPr lang="en-US" dirty="0"/>
              <a:t>  - Explain that the second step in the TDD cycle is to write just enough code to make the failing test pass.</a:t>
            </a:r>
          </a:p>
          <a:p>
            <a:endParaRPr lang="en-US" dirty="0"/>
          </a:p>
          <a:p>
            <a:r>
              <a:rPr lang="en-US" dirty="0"/>
              <a:t>- **Implement the Minimal Code**:</a:t>
            </a:r>
          </a:p>
          <a:p>
            <a:r>
              <a:rPr lang="en-US" dirty="0"/>
              <a:t>  - **Explanation**:</a:t>
            </a:r>
          </a:p>
          <a:p>
            <a:r>
              <a:rPr lang="en-US" dirty="0"/>
              <a:t>    - Focus on writing the simplest code that fulfills the requirements defined by the test.</a:t>
            </a:r>
          </a:p>
          <a:p>
            <a:r>
              <a:rPr lang="en-US" dirty="0"/>
              <a:t>    - The goal is to achieve functionality without worrying about optimization or code quality at this stage.</a:t>
            </a:r>
          </a:p>
          <a:p>
            <a:r>
              <a:rPr lang="en-US" dirty="0"/>
              <a:t>  - **Example**:</a:t>
            </a:r>
          </a:p>
          <a:p>
            <a:r>
              <a:rPr lang="en-US" dirty="0"/>
              <a:t>    - "For the `</a:t>
            </a:r>
            <a:r>
              <a:rPr lang="en-US" dirty="0" err="1"/>
              <a:t>isEven</a:t>
            </a:r>
            <a:r>
              <a:rPr lang="en-US" dirty="0"/>
              <a:t>` function, you might initially write: `function </a:t>
            </a:r>
            <a:r>
              <a:rPr lang="en-US" dirty="0" err="1"/>
              <a:t>isEven</a:t>
            </a:r>
            <a:r>
              <a:rPr lang="en-US" dirty="0"/>
              <a:t>(number) { return number === 3 ? false : true; }`. This simplistic code will make the specific test case pass."</a:t>
            </a:r>
          </a:p>
          <a:p>
            <a:endParaRPr lang="en-US" dirty="0"/>
          </a:p>
          <a:p>
            <a:r>
              <a:rPr lang="en-US" dirty="0"/>
              <a:t>- **Ensure the Test Passes**:</a:t>
            </a:r>
          </a:p>
          <a:p>
            <a:r>
              <a:rPr lang="en-US" dirty="0"/>
              <a:t>  - **Explanation**:</a:t>
            </a:r>
          </a:p>
          <a:p>
            <a:r>
              <a:rPr lang="en-US" dirty="0"/>
              <a:t>    - Run the test suite to confirm that the new code makes the failing test pass.</a:t>
            </a:r>
          </a:p>
          <a:p>
            <a:r>
              <a:rPr lang="en-US" dirty="0"/>
              <a:t>    - This validation ensures that the functionality is correctly implemented as per the test requirements.</a:t>
            </a:r>
          </a:p>
          <a:p>
            <a:r>
              <a:rPr lang="en-US" dirty="0"/>
              <a:t>  - **Example**:</a:t>
            </a:r>
          </a:p>
          <a:p>
            <a:r>
              <a:rPr lang="en-US" dirty="0"/>
              <a:t>    - "Run the test case `</a:t>
            </a:r>
            <a:r>
              <a:rPr lang="en-US" dirty="0" err="1"/>
              <a:t>assertFalse</a:t>
            </a:r>
            <a:r>
              <a:rPr lang="en-US" dirty="0"/>
              <a:t>(</a:t>
            </a:r>
            <a:r>
              <a:rPr lang="en-US" dirty="0" err="1"/>
              <a:t>isEven</a:t>
            </a:r>
            <a:r>
              <a:rPr lang="en-US" dirty="0"/>
              <a:t>(3))` and verify that it now passes, indicating that the initial implementation is correct."</a:t>
            </a:r>
          </a:p>
          <a:p>
            <a:endParaRPr lang="en-US" dirty="0"/>
          </a:p>
          <a:p>
            <a:r>
              <a:rPr lang="en-US" dirty="0"/>
              <a:t>**Background Information**:</a:t>
            </a:r>
          </a:p>
          <a:p>
            <a:r>
              <a:rPr lang="en-US" dirty="0"/>
              <a:t>- **Focus on Functionality**:</a:t>
            </a:r>
          </a:p>
          <a:p>
            <a:r>
              <a:rPr lang="en-US" dirty="0"/>
              <a:t>  - At this stage, the primary focus is to get the test to pass with the simplest solution. Refinements and optimizations come later during the refactoring step.</a:t>
            </a:r>
          </a:p>
          <a:p>
            <a:endParaRPr lang="en-US" dirty="0"/>
          </a:p>
          <a:p>
            <a:r>
              <a:rPr lang="en-US" dirty="0"/>
              <a:t>**Example**:</a:t>
            </a:r>
          </a:p>
          <a:p>
            <a:r>
              <a:rPr lang="en-US" dirty="0"/>
              <a:t>- **Real-world Scenario**:</a:t>
            </a:r>
          </a:p>
          <a:p>
            <a:r>
              <a:rPr lang="en-US" dirty="0"/>
              <a:t>  - "When adding a new feature to a codebase, we initially wrote minimal code to pass the tests. This approach allowed us to quickly validate our logic and ensured that our focus remained on meeting the requirements."</a:t>
            </a:r>
          </a:p>
        </p:txBody>
      </p:sp>
      <p:sp>
        <p:nvSpPr>
          <p:cNvPr id="4" name="Slide Number Placeholder 3"/>
          <p:cNvSpPr>
            <a:spLocks noGrp="1"/>
          </p:cNvSpPr>
          <p:nvPr>
            <p:ph type="sldNum" sz="quarter" idx="5"/>
          </p:nvPr>
        </p:nvSpPr>
        <p:spPr/>
        <p:txBody>
          <a:bodyPr/>
          <a:lstStyle/>
          <a:p>
            <a:fld id="{B000E116-FC30-F34C-83A7-CCB9BA6C7CD6}" type="slidenum">
              <a:rPr lang="en-US" smtClean="0"/>
              <a:t>13</a:t>
            </a:fld>
            <a:endParaRPr lang="en-US"/>
          </a:p>
        </p:txBody>
      </p:sp>
    </p:spTree>
    <p:extLst>
      <p:ext uri="{BB962C8B-B14F-4D97-AF65-F5344CB8AC3E}">
        <p14:creationId xmlns:p14="http://schemas.microsoft.com/office/powerpoint/2010/main" val="220002395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(10:10 - 10:15) </a:t>
            </a:r>
            <a:r>
              <a:rPr lang="en-US" dirty="0"/>
              <a:t>5 minutes</a:t>
            </a:r>
          </a:p>
          <a:p>
            <a:endParaRPr lang="en-US" dirty="0"/>
          </a:p>
          <a:p>
            <a:r>
              <a:rPr lang="en-US" dirty="0"/>
              <a:t>**One Sentence Summary**</a:t>
            </a:r>
          </a:p>
          <a:p>
            <a:r>
              <a:rPr lang="en-US" dirty="0"/>
              <a:t>- "The third step in TDD is to refactor the code to improve its structure and readability while ensuring all tests continue to pass."</a:t>
            </a:r>
          </a:p>
          <a:p>
            <a:endParaRPr lang="en-US" dirty="0"/>
          </a:p>
          <a:p>
            <a:r>
              <a:rPr lang="en-US" dirty="0"/>
              <a:t>**Detailed Notes:**</a:t>
            </a:r>
          </a:p>
          <a:p>
            <a:r>
              <a:rPr lang="en-US" dirty="0"/>
              <a:t>- **Introduction**:</a:t>
            </a:r>
          </a:p>
          <a:p>
            <a:r>
              <a:rPr lang="en-US" dirty="0"/>
              <a:t>  - Explain that the third step in the TDD cycle is to refactor the code to improve its quality while ensuring that all tests still pass.</a:t>
            </a:r>
          </a:p>
          <a:p>
            <a:endParaRPr lang="en-US" dirty="0"/>
          </a:p>
          <a:p>
            <a:r>
              <a:rPr lang="en-US" dirty="0"/>
              <a:t>- **Clean Up the Code**:</a:t>
            </a:r>
          </a:p>
          <a:p>
            <a:r>
              <a:rPr lang="en-US" dirty="0"/>
              <a:t>  - **Explanation**:</a:t>
            </a:r>
          </a:p>
          <a:p>
            <a:r>
              <a:rPr lang="en-US" dirty="0"/>
              <a:t>    - Refactor the code to improve its structure, readability, and maintainability.</a:t>
            </a:r>
          </a:p>
          <a:p>
            <a:r>
              <a:rPr lang="en-US" dirty="0"/>
              <a:t>    - Apply best practices and design principles to ensure that the code is clean and efficient.</a:t>
            </a:r>
          </a:p>
          <a:p>
            <a:r>
              <a:rPr lang="en-US" dirty="0"/>
              <a:t>  - **Example**:</a:t>
            </a:r>
          </a:p>
          <a:p>
            <a:r>
              <a:rPr lang="en-US" dirty="0"/>
              <a:t>    - "Refactor the `</a:t>
            </a:r>
            <a:r>
              <a:rPr lang="en-US" dirty="0" err="1"/>
              <a:t>isEven</a:t>
            </a:r>
            <a:r>
              <a:rPr lang="en-US" dirty="0"/>
              <a:t>` function to a more general solution: `function </a:t>
            </a:r>
            <a:r>
              <a:rPr lang="en-US" dirty="0" err="1"/>
              <a:t>isEven</a:t>
            </a:r>
            <a:r>
              <a:rPr lang="en-US" dirty="0"/>
              <a:t>(number) { return number % 2 === 0; }`. This code is cleaner and handles all cases correctly."</a:t>
            </a:r>
          </a:p>
          <a:p>
            <a:endParaRPr lang="en-US" dirty="0"/>
          </a:p>
          <a:p>
            <a:r>
              <a:rPr lang="en-US" dirty="0"/>
              <a:t>- **Ensure All Tests Pass**:</a:t>
            </a:r>
          </a:p>
          <a:p>
            <a:r>
              <a:rPr lang="en-US" dirty="0"/>
              <a:t>  - **Explanation**:</a:t>
            </a:r>
          </a:p>
          <a:p>
            <a:r>
              <a:rPr lang="en-US" dirty="0"/>
              <a:t>    - Run the test suite again to confirm that all tests, including the new one, pass after the refactor.</a:t>
            </a:r>
          </a:p>
          <a:p>
            <a:r>
              <a:rPr lang="en-US" dirty="0"/>
              <a:t>    - This step ensures that the refactoring process has not introduced any new issues.</a:t>
            </a:r>
          </a:p>
          <a:p>
            <a:r>
              <a:rPr lang="en-US" dirty="0"/>
              <a:t>  - **Example**:</a:t>
            </a:r>
          </a:p>
          <a:p>
            <a:r>
              <a:rPr lang="en-US" dirty="0"/>
              <a:t>    - "Run the test case `</a:t>
            </a:r>
            <a:r>
              <a:rPr lang="en-US" dirty="0" err="1"/>
              <a:t>assertFalse</a:t>
            </a:r>
            <a:r>
              <a:rPr lang="en-US" dirty="0"/>
              <a:t>(</a:t>
            </a:r>
            <a:r>
              <a:rPr lang="en-US" dirty="0" err="1"/>
              <a:t>isEven</a:t>
            </a:r>
            <a:r>
              <a:rPr lang="en-US" dirty="0"/>
              <a:t>(3))` along with other tests to verify that they all pass, confirming that the code is functioning as expected after refactoring."</a:t>
            </a:r>
          </a:p>
          <a:p>
            <a:endParaRPr lang="en-US" dirty="0"/>
          </a:p>
          <a:p>
            <a:r>
              <a:rPr lang="en-US" dirty="0"/>
              <a:t>**Background Information**:</a:t>
            </a:r>
          </a:p>
          <a:p>
            <a:r>
              <a:rPr lang="en-US" dirty="0"/>
              <a:t>- **Importance of Refactoring**:</a:t>
            </a:r>
          </a:p>
          <a:p>
            <a:r>
              <a:rPr lang="en-US" dirty="0"/>
              <a:t>  - Refactoring is crucial to maintain a clean and maintainable codebase. It helps in improving code quality without changing its external behavior.</a:t>
            </a:r>
          </a:p>
          <a:p>
            <a:endParaRPr lang="en-US" dirty="0"/>
          </a:p>
          <a:p>
            <a:r>
              <a:rPr lang="en-US" dirty="0"/>
              <a:t>**Example**:</a:t>
            </a:r>
          </a:p>
          <a:p>
            <a:r>
              <a:rPr lang="en-US" dirty="0"/>
              <a:t>- **Real-world Scenario**:</a:t>
            </a:r>
          </a:p>
          <a:p>
            <a:r>
              <a:rPr lang="en-US" dirty="0"/>
              <a:t>  - "In our projects, we follow the refactoring step diligently to ensure that our code remains clean and maintainable. By continuously improving the code structure, we make it easier to add new features and fix bugs in the future."</a:t>
            </a:r>
          </a:p>
        </p:txBody>
      </p:sp>
      <p:sp>
        <p:nvSpPr>
          <p:cNvPr id="4" name="Slide Number Placeholder 3"/>
          <p:cNvSpPr>
            <a:spLocks noGrp="1"/>
          </p:cNvSpPr>
          <p:nvPr>
            <p:ph type="sldNum" sz="quarter" idx="5"/>
          </p:nvPr>
        </p:nvSpPr>
        <p:spPr/>
        <p:txBody>
          <a:bodyPr/>
          <a:lstStyle/>
          <a:p>
            <a:fld id="{B000E116-FC30-F34C-83A7-CCB9BA6C7CD6}" type="slidenum">
              <a:rPr lang="en-US" smtClean="0"/>
              <a:t>14</a:t>
            </a:fld>
            <a:endParaRPr lang="en-US"/>
          </a:p>
        </p:txBody>
      </p:sp>
    </p:spTree>
    <p:extLst>
      <p:ext uri="{BB962C8B-B14F-4D97-AF65-F5344CB8AC3E}">
        <p14:creationId xmlns:p14="http://schemas.microsoft.com/office/powerpoint/2010/main" val="24622150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(10:15 - 10:20) </a:t>
            </a:r>
            <a:r>
              <a:rPr lang="en-US" dirty="0"/>
              <a:t>5 minutes</a:t>
            </a:r>
          </a:p>
          <a:p>
            <a:endParaRPr lang="en-US" dirty="0"/>
          </a:p>
          <a:p>
            <a:r>
              <a:rPr lang="en-US" dirty="0"/>
              <a:t>**One Sentence Summary**</a:t>
            </a:r>
          </a:p>
          <a:p>
            <a:r>
              <a:rPr lang="en-US" dirty="0"/>
              <a:t>- "In TDD, repeating the cycle with additional tests ensures comprehensive coverage and continuous improvement of the code."</a:t>
            </a:r>
          </a:p>
          <a:p>
            <a:endParaRPr lang="en-US" dirty="0"/>
          </a:p>
          <a:p>
            <a:r>
              <a:rPr lang="en-US" dirty="0"/>
              <a:t>**Detailed Notes**:</a:t>
            </a:r>
          </a:p>
          <a:p>
            <a:r>
              <a:rPr lang="en-US" dirty="0"/>
              <a:t>- **Introduction**:</a:t>
            </a:r>
          </a:p>
          <a:p>
            <a:r>
              <a:rPr lang="en-US" dirty="0"/>
              <a:t>  - Explain that Test-Driven Development (TDD) involves iteratively repeating the cycle of writing tests, making them pass, and refactoring.</a:t>
            </a:r>
          </a:p>
          <a:p>
            <a:endParaRPr lang="en-US" dirty="0"/>
          </a:p>
          <a:p>
            <a:r>
              <a:rPr lang="en-US" dirty="0"/>
              <a:t>- **Add Additional Tests**:</a:t>
            </a:r>
          </a:p>
          <a:p>
            <a:r>
              <a:rPr lang="en-US" dirty="0"/>
              <a:t>  - **Explanation**:</a:t>
            </a:r>
          </a:p>
          <a:p>
            <a:r>
              <a:rPr lang="en-US" dirty="0"/>
              <a:t>    - After implementing the initial functionality, identify new requirements or edge cases and write corresponding tests.</a:t>
            </a:r>
          </a:p>
          <a:p>
            <a:r>
              <a:rPr lang="en-US" dirty="0"/>
              <a:t>    - Each new test should initially fail, highlighting the need for additional code or modifications.</a:t>
            </a:r>
          </a:p>
          <a:p>
            <a:r>
              <a:rPr lang="en-US" dirty="0"/>
              <a:t>  - **Example**:</a:t>
            </a:r>
          </a:p>
          <a:p>
            <a:r>
              <a:rPr lang="en-US" dirty="0"/>
              <a:t>    - "For the Fizz Buzz problem, after handling numbers divisible by 3 (Fizz) and 5 (Buzz), add a test for numbers divisible by both 3 and 5 (</a:t>
            </a:r>
            <a:r>
              <a:rPr lang="en-US" dirty="0" err="1"/>
              <a:t>FizzBuzz</a:t>
            </a:r>
            <a:r>
              <a:rPr lang="en-US" dirty="0"/>
              <a:t>): `</a:t>
            </a:r>
            <a:r>
              <a:rPr lang="en-US" dirty="0" err="1"/>
              <a:t>Assert.AreEqual</a:t>
            </a:r>
            <a:r>
              <a:rPr lang="en-US" dirty="0"/>
              <a:t>("</a:t>
            </a:r>
            <a:r>
              <a:rPr lang="en-US" dirty="0" err="1"/>
              <a:t>FizzBuzz</a:t>
            </a:r>
            <a:r>
              <a:rPr lang="en-US" dirty="0"/>
              <a:t>", </a:t>
            </a:r>
            <a:r>
              <a:rPr lang="en-US" dirty="0" err="1"/>
              <a:t>fizzBuzz.GetOutput</a:t>
            </a:r>
            <a:r>
              <a:rPr lang="en-US" dirty="0"/>
              <a:t>(15));`."</a:t>
            </a:r>
          </a:p>
          <a:p>
            <a:endParaRPr lang="en-US" dirty="0"/>
          </a:p>
          <a:p>
            <a:r>
              <a:rPr lang="en-US" dirty="0"/>
              <a:t>- **Follow the Red, Green, Refactor Steps**:</a:t>
            </a:r>
          </a:p>
          <a:p>
            <a:r>
              <a:rPr lang="en-US" dirty="0"/>
              <a:t>  - **Explanation**:</a:t>
            </a:r>
          </a:p>
          <a:p>
            <a:r>
              <a:rPr lang="en-US" dirty="0"/>
              <a:t>    - Continue the TDD cycle by following the Red, Green, Refactor steps for each new test.</a:t>
            </a:r>
          </a:p>
          <a:p>
            <a:r>
              <a:rPr lang="en-US" dirty="0"/>
              <a:t>    - This approach ensures that new functionality is added incrementally and tested thoroughly.</a:t>
            </a:r>
          </a:p>
          <a:p>
            <a:r>
              <a:rPr lang="en-US" dirty="0"/>
              <a:t>  - **Example**:</a:t>
            </a:r>
          </a:p>
          <a:p>
            <a:r>
              <a:rPr lang="en-US" dirty="0"/>
              <a:t>    - "Implement the code to handle the new test case, make it pass, and then refactor the code to maintain its quality. For example, update the `</a:t>
            </a:r>
            <a:r>
              <a:rPr lang="en-US" dirty="0" err="1"/>
              <a:t>GetOutput</a:t>
            </a:r>
            <a:r>
              <a:rPr lang="en-US" dirty="0"/>
              <a:t>` method to return '</a:t>
            </a:r>
            <a:r>
              <a:rPr lang="en-US" dirty="0" err="1"/>
              <a:t>FizzBuzz</a:t>
            </a:r>
            <a:r>
              <a:rPr lang="en-US" dirty="0"/>
              <a:t>' for numbers divisible by 15."</a:t>
            </a:r>
          </a:p>
          <a:p>
            <a:endParaRPr lang="en-US" dirty="0"/>
          </a:p>
          <a:p>
            <a:r>
              <a:rPr lang="en-US" dirty="0"/>
              <a:t>**Background Information**:</a:t>
            </a:r>
          </a:p>
          <a:p>
            <a:r>
              <a:rPr lang="en-US" dirty="0"/>
              <a:t>- **Iterative Development**:</a:t>
            </a:r>
          </a:p>
          <a:p>
            <a:r>
              <a:rPr lang="en-US" dirty="0"/>
              <a:t>  - TDD promotes iterative development, where code is written incrementally and tested continuously. This method helps in catching errors early and ensures that the codebase remains robust and maintainable.</a:t>
            </a:r>
          </a:p>
          <a:p>
            <a:endParaRPr lang="en-US" dirty="0"/>
          </a:p>
          <a:p>
            <a:r>
              <a:rPr lang="en-US" dirty="0"/>
              <a:t>**Example**:</a:t>
            </a:r>
          </a:p>
          <a:p>
            <a:r>
              <a:rPr lang="en-US" dirty="0"/>
              <a:t>- **Real-world Scenario**:</a:t>
            </a:r>
          </a:p>
          <a:p>
            <a:r>
              <a:rPr lang="en-US" dirty="0"/>
              <a:t>  - "In a project where we used TDD, we consistently added tests for new features and edge cases. This iterative approach allowed us to build a reliable and well-tested codebase, with each test ensuring that new code did not introduce regressions or bugs."</a:t>
            </a:r>
          </a:p>
        </p:txBody>
      </p:sp>
      <p:sp>
        <p:nvSpPr>
          <p:cNvPr id="4" name="Slide Number Placeholder 3"/>
          <p:cNvSpPr>
            <a:spLocks noGrp="1"/>
          </p:cNvSpPr>
          <p:nvPr>
            <p:ph type="sldNum" sz="quarter" idx="5"/>
          </p:nvPr>
        </p:nvSpPr>
        <p:spPr/>
        <p:txBody>
          <a:bodyPr/>
          <a:lstStyle/>
          <a:p>
            <a:fld id="{B000E116-FC30-F34C-83A7-CCB9BA6C7CD6}" type="slidenum">
              <a:rPr lang="en-US" smtClean="0"/>
              <a:t>15</a:t>
            </a:fld>
            <a:endParaRPr lang="en-US"/>
          </a:p>
        </p:txBody>
      </p:sp>
    </p:spTree>
    <p:extLst>
      <p:ext uri="{BB962C8B-B14F-4D97-AF65-F5344CB8AC3E}">
        <p14:creationId xmlns:p14="http://schemas.microsoft.com/office/powerpoint/2010/main" val="41552569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(10:20 - 10:25) </a:t>
            </a:r>
            <a:r>
              <a:rPr lang="en-US" dirty="0"/>
              <a:t>5 minutes</a:t>
            </a:r>
          </a:p>
          <a:p>
            <a:endParaRPr lang="en-US" dirty="0"/>
          </a:p>
          <a:p>
            <a:r>
              <a:rPr lang="en-US" dirty="0"/>
              <a:t>**One Sentence Summary**</a:t>
            </a:r>
          </a:p>
          <a:p>
            <a:r>
              <a:rPr lang="en-US" dirty="0"/>
              <a:t>- "Learn how to apply the TDD cycle to solve the classic Fizz Buzz problem, reinforcing the concepts of writing tests, implementing code, and refactoring."</a:t>
            </a:r>
          </a:p>
          <a:p>
            <a:endParaRPr lang="en-US" dirty="0"/>
          </a:p>
          <a:p>
            <a:r>
              <a:rPr lang="en-US" dirty="0"/>
              <a:t>**Detailed Notes**:</a:t>
            </a:r>
          </a:p>
          <a:p>
            <a:r>
              <a:rPr lang="en-US" dirty="0"/>
              <a:t>- **Introduction**:</a:t>
            </a:r>
          </a:p>
          <a:p>
            <a:r>
              <a:rPr lang="en-US" dirty="0"/>
              <a:t>  - Explain that the Fizz Buzz problem is a simple yet effective exercise to practice Test-Driven Development (TDD) principles.</a:t>
            </a:r>
          </a:p>
          <a:p>
            <a:endParaRPr lang="en-US" dirty="0"/>
          </a:p>
          <a:p>
            <a:r>
              <a:rPr lang="en-US" dirty="0"/>
              <a:t>- **Overview of the Fizz Buzz Problem**:</a:t>
            </a:r>
          </a:p>
          <a:p>
            <a:r>
              <a:rPr lang="en-US" dirty="0"/>
              <a:t>  - **Description**:</a:t>
            </a:r>
          </a:p>
          <a:p>
            <a:r>
              <a:rPr lang="en-US" dirty="0"/>
              <a:t>    - Write a program that prints numbers from 1 to 100.</a:t>
            </a:r>
          </a:p>
          <a:p>
            <a:r>
              <a:rPr lang="en-US" dirty="0"/>
              <a:t>    - For multiples of three, print "Fizz" instead of the number.</a:t>
            </a:r>
          </a:p>
          <a:p>
            <a:r>
              <a:rPr lang="en-US" dirty="0"/>
              <a:t>    - For multiples of five, print "Buzz".</a:t>
            </a:r>
          </a:p>
          <a:p>
            <a:r>
              <a:rPr lang="en-US" dirty="0"/>
              <a:t>    - For numbers which are multiples of both three and five, print "</a:t>
            </a:r>
            <a:r>
              <a:rPr lang="en-US" dirty="0" err="1"/>
              <a:t>FizzBuzz</a:t>
            </a:r>
            <a:r>
              <a:rPr lang="en-US" dirty="0"/>
              <a:t>".</a:t>
            </a:r>
          </a:p>
          <a:p>
            <a:r>
              <a:rPr lang="en-US" dirty="0"/>
              <a:t>  - **Example**:</a:t>
            </a:r>
          </a:p>
          <a:p>
            <a:r>
              <a:rPr lang="en-US" dirty="0"/>
              <a:t>    - "If a number is divisible by 3, print 'Fizz'. If divisible by 5, print 'Buzz'. If divisible by both, print '</a:t>
            </a:r>
            <a:r>
              <a:rPr lang="en-US" dirty="0" err="1"/>
              <a:t>FizzBuzz</a:t>
            </a:r>
            <a:r>
              <a:rPr lang="en-US" dirty="0"/>
              <a:t>'. For all other numbers, print the number itself."</a:t>
            </a:r>
          </a:p>
          <a:p>
            <a:endParaRPr lang="en-US" dirty="0"/>
          </a:p>
          <a:p>
            <a:r>
              <a:rPr lang="en-US" dirty="0"/>
              <a:t>- **Applying the TDD Cycle**:</a:t>
            </a:r>
          </a:p>
          <a:p>
            <a:r>
              <a:rPr lang="en-US" dirty="0"/>
              <a:t>  - **Red: Write a Failing Test**:</a:t>
            </a:r>
          </a:p>
          <a:p>
            <a:r>
              <a:rPr lang="en-US" dirty="0"/>
              <a:t>    - Start by writing a test case for one of the requirements, such as checking if a number is divisible by 3 and should print "Fizz".</a:t>
            </a:r>
          </a:p>
          <a:p>
            <a:r>
              <a:rPr lang="en-US" dirty="0"/>
              <a:t>  - **Green: Make the Test Pass**:</a:t>
            </a:r>
          </a:p>
          <a:p>
            <a:r>
              <a:rPr lang="en-US" dirty="0"/>
              <a:t>    - Implement the simplest code to make the test pass, such as returning "Fizz" for numbers divisible by 3.</a:t>
            </a:r>
          </a:p>
          <a:p>
            <a:r>
              <a:rPr lang="en-US" dirty="0"/>
              <a:t>  - **Refactor: Improve the Code**:</a:t>
            </a:r>
          </a:p>
          <a:p>
            <a:r>
              <a:rPr lang="en-US" dirty="0"/>
              <a:t>    - Refactor the code to handle other cases and improve the overall structure, ensuring that all tests pass.</a:t>
            </a:r>
          </a:p>
          <a:p>
            <a:endParaRPr lang="en-US" dirty="0"/>
          </a:p>
          <a:p>
            <a:r>
              <a:rPr lang="en-US" dirty="0"/>
              <a:t>**Background Information**:</a:t>
            </a:r>
          </a:p>
          <a:p>
            <a:r>
              <a:rPr lang="en-US" dirty="0"/>
              <a:t>- **Fizz Buzz Kata**:</a:t>
            </a:r>
          </a:p>
          <a:p>
            <a:r>
              <a:rPr lang="en-US" dirty="0"/>
              <a:t>  - The Fizz Buzz kata is a well-known exercise used to practice basic programming and TDD principles. It helps in understanding how to break down problems and apply TDD steps systematically.</a:t>
            </a:r>
          </a:p>
          <a:p>
            <a:endParaRPr lang="en-US" dirty="0"/>
          </a:p>
          <a:p>
            <a:r>
              <a:rPr lang="en-US" dirty="0"/>
              <a:t>**Example**:</a:t>
            </a:r>
          </a:p>
          <a:p>
            <a:r>
              <a:rPr lang="en-US" dirty="0"/>
              <a:t>- **Implementing Fizz Buzz**:</a:t>
            </a:r>
          </a:p>
          <a:p>
            <a:r>
              <a:rPr lang="en-US" dirty="0"/>
              <a:t>  - "We will start by writing a test for the case where the number is divisible by 3. Next, we will implement the code to make this test pass. Finally, we will refactor the code to handle other cases like multiples of 5 and 15, ensuring that all tests pass."</a:t>
            </a:r>
          </a:p>
        </p:txBody>
      </p:sp>
      <p:sp>
        <p:nvSpPr>
          <p:cNvPr id="4" name="Slide Number Placeholder 3"/>
          <p:cNvSpPr>
            <a:spLocks noGrp="1"/>
          </p:cNvSpPr>
          <p:nvPr>
            <p:ph type="sldNum" sz="quarter" idx="5"/>
          </p:nvPr>
        </p:nvSpPr>
        <p:spPr/>
        <p:txBody>
          <a:bodyPr/>
          <a:lstStyle/>
          <a:p>
            <a:fld id="{B000E116-FC30-F34C-83A7-CCB9BA6C7CD6}" type="slidenum">
              <a:rPr lang="en-US" smtClean="0"/>
              <a:t>16</a:t>
            </a:fld>
            <a:endParaRPr lang="en-US"/>
          </a:p>
        </p:txBody>
      </p:sp>
    </p:spTree>
    <p:extLst>
      <p:ext uri="{BB962C8B-B14F-4D97-AF65-F5344CB8AC3E}">
        <p14:creationId xmlns:p14="http://schemas.microsoft.com/office/powerpoint/2010/main" val="32709263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(10:25 - 10:55) </a:t>
            </a:r>
            <a:r>
              <a:rPr lang="en-US" dirty="0"/>
              <a:t>30 minutes</a:t>
            </a:r>
          </a:p>
          <a:p>
            <a:endParaRPr lang="en-US" dirty="0"/>
          </a:p>
          <a:p>
            <a:r>
              <a:rPr lang="en-US" dirty="0"/>
              <a:t>**One Sentence Summary**</a:t>
            </a:r>
          </a:p>
          <a:p>
            <a:r>
              <a:rPr lang="en-US" dirty="0"/>
              <a:t>- "Engage in a practical exercise to apply the TDD cycle to the Fizz Buzz problem, reinforcing the concepts of writing tests, implementing code, and refactoring."</a:t>
            </a:r>
          </a:p>
          <a:p>
            <a:endParaRPr lang="en-US" dirty="0"/>
          </a:p>
          <a:p>
            <a:r>
              <a:rPr lang="en-US" dirty="0"/>
              <a:t>**Detailed Notes**:</a:t>
            </a:r>
          </a:p>
          <a:p>
            <a:r>
              <a:rPr lang="en-US" dirty="0"/>
              <a:t>- **Introduction**:</a:t>
            </a:r>
          </a:p>
          <a:p>
            <a:r>
              <a:rPr lang="en-US" dirty="0"/>
              <a:t>  - Explain that this practical exercise will guide participants through the Fizz Buzz problem using the TDD cycle.</a:t>
            </a:r>
          </a:p>
          <a:p>
            <a:endParaRPr lang="en-US" dirty="0"/>
          </a:p>
          <a:p>
            <a:r>
              <a:rPr lang="en-US" dirty="0"/>
              <a:t>- **Writing the First Test (Red)**:</a:t>
            </a:r>
          </a:p>
          <a:p>
            <a:r>
              <a:rPr lang="en-US" dirty="0"/>
              <a:t>  - **Explanation**:</a:t>
            </a:r>
          </a:p>
          <a:p>
            <a:r>
              <a:rPr lang="en-US" dirty="0"/>
              <a:t>    - Start by writing a test case for the first requirement. For example, a test to check if a number is divisible by 3 should print "Fizz".</a:t>
            </a:r>
          </a:p>
          <a:p>
            <a:r>
              <a:rPr lang="en-US" dirty="0"/>
              <a:t>  - **Example**:</a:t>
            </a:r>
          </a:p>
          <a:p>
            <a:r>
              <a:rPr lang="en-US" dirty="0"/>
              <a:t>    - "Write a test case such as: `</a:t>
            </a:r>
            <a:r>
              <a:rPr lang="en-US" dirty="0" err="1"/>
              <a:t>Assert.AreEqual</a:t>
            </a:r>
            <a:r>
              <a:rPr lang="en-US" dirty="0"/>
              <a:t>("Fizz", </a:t>
            </a:r>
            <a:r>
              <a:rPr lang="en-US" dirty="0" err="1"/>
              <a:t>fizzBuzz.GetOutput</a:t>
            </a:r>
            <a:r>
              <a:rPr lang="en-US" dirty="0"/>
              <a:t>(3));`. This test will initially fail because the `</a:t>
            </a:r>
            <a:r>
              <a:rPr lang="en-US" dirty="0" err="1"/>
              <a:t>GetOutput</a:t>
            </a:r>
            <a:r>
              <a:rPr lang="en-US" dirty="0"/>
              <a:t>` method is not implemented yet."</a:t>
            </a:r>
          </a:p>
          <a:p>
            <a:endParaRPr lang="en-US" dirty="0"/>
          </a:p>
          <a:p>
            <a:r>
              <a:rPr lang="en-US" dirty="0"/>
              <a:t>- **Making the Test Pass (Green)**:</a:t>
            </a:r>
          </a:p>
          <a:p>
            <a:r>
              <a:rPr lang="en-US" dirty="0"/>
              <a:t>  - **Explanation**:</a:t>
            </a:r>
          </a:p>
          <a:p>
            <a:r>
              <a:rPr lang="en-US" dirty="0"/>
              <a:t>    - Implement the minimal code required to make the test pass. Focus on functionality without worrying about optimization.</a:t>
            </a:r>
          </a:p>
          <a:p>
            <a:r>
              <a:rPr lang="en-US" dirty="0"/>
              <a:t>  - **Example**:</a:t>
            </a:r>
          </a:p>
          <a:p>
            <a:r>
              <a:rPr lang="en-US" dirty="0"/>
              <a:t>    - "Implement the `</a:t>
            </a:r>
            <a:r>
              <a:rPr lang="en-US" dirty="0" err="1"/>
              <a:t>GetOutput</a:t>
            </a:r>
            <a:r>
              <a:rPr lang="en-US" dirty="0"/>
              <a:t>` method to return 'Fizz' for the number 3: `public string </a:t>
            </a:r>
            <a:r>
              <a:rPr lang="en-US" dirty="0" err="1"/>
              <a:t>GetOutput</a:t>
            </a:r>
            <a:r>
              <a:rPr lang="en-US" dirty="0"/>
              <a:t>(int number) { return number == 3 ? "Fizz" : </a:t>
            </a:r>
            <a:r>
              <a:rPr lang="en-US" dirty="0" err="1"/>
              <a:t>number.ToString</a:t>
            </a:r>
            <a:r>
              <a:rPr lang="en-US" dirty="0"/>
              <a:t>(); }`. This should make the test pass."</a:t>
            </a:r>
          </a:p>
          <a:p>
            <a:endParaRPr lang="en-US" dirty="0"/>
          </a:p>
          <a:p>
            <a:r>
              <a:rPr lang="en-US" dirty="0"/>
              <a:t>- **Refactoring (Refactor)**:</a:t>
            </a:r>
          </a:p>
          <a:p>
            <a:r>
              <a:rPr lang="en-US" dirty="0"/>
              <a:t>  - **Explanation**:</a:t>
            </a:r>
          </a:p>
          <a:p>
            <a:r>
              <a:rPr lang="en-US" dirty="0"/>
              <a:t>    - Refactor the code to improve its structure and readability while ensuring all tests pass.</a:t>
            </a:r>
          </a:p>
          <a:p>
            <a:r>
              <a:rPr lang="en-US" dirty="0"/>
              <a:t>  - **Example**:</a:t>
            </a:r>
          </a:p>
          <a:p>
            <a:r>
              <a:rPr lang="en-US" dirty="0"/>
              <a:t>    - "Refactor the `</a:t>
            </a:r>
            <a:r>
              <a:rPr lang="en-US" dirty="0" err="1"/>
              <a:t>GetOutput</a:t>
            </a:r>
            <a:r>
              <a:rPr lang="en-US" dirty="0"/>
              <a:t>` method to handle other cases, such as numbers divisible by 5 and 15: `public string </a:t>
            </a:r>
            <a:r>
              <a:rPr lang="en-US" dirty="0" err="1"/>
              <a:t>GetOutput</a:t>
            </a:r>
            <a:r>
              <a:rPr lang="en-US" dirty="0"/>
              <a:t>(int number) { if (number % 15 == 0) return "</a:t>
            </a:r>
            <a:r>
              <a:rPr lang="en-US" dirty="0" err="1"/>
              <a:t>FizzBuzz</a:t>
            </a:r>
            <a:r>
              <a:rPr lang="en-US" dirty="0"/>
              <a:t>"; if (number % 3 == 0) return "Fizz"; if (number % 5 == 0) return "Buzz"; return </a:t>
            </a:r>
            <a:r>
              <a:rPr lang="en-US" dirty="0" err="1"/>
              <a:t>number.ToString</a:t>
            </a:r>
            <a:r>
              <a:rPr lang="en-US" dirty="0"/>
              <a:t>(); }`."</a:t>
            </a:r>
          </a:p>
          <a:p>
            <a:endParaRPr lang="en-US" dirty="0"/>
          </a:p>
          <a:p>
            <a:r>
              <a:rPr lang="en-US" dirty="0"/>
              <a:t>- **Repeating the Cycle**:</a:t>
            </a:r>
          </a:p>
          <a:p>
            <a:r>
              <a:rPr lang="en-US" dirty="0"/>
              <a:t>  - **Explanation**:</a:t>
            </a:r>
          </a:p>
          <a:p>
            <a:r>
              <a:rPr lang="en-US" dirty="0"/>
              <a:t>    - Continue adding tests for other requirements and follow the TDD cycle (Red, Green, Refactor) for each new test.</a:t>
            </a:r>
          </a:p>
          <a:p>
            <a:r>
              <a:rPr lang="en-US" dirty="0"/>
              <a:t>  - **Example**:</a:t>
            </a:r>
          </a:p>
          <a:p>
            <a:r>
              <a:rPr lang="en-US" dirty="0"/>
              <a:t>    - "Add a test case for numbers divisible by 5: `</a:t>
            </a:r>
            <a:r>
              <a:rPr lang="en-US" dirty="0" err="1"/>
              <a:t>Assert.AreEqual</a:t>
            </a:r>
            <a:r>
              <a:rPr lang="en-US" dirty="0"/>
              <a:t>("Buzz", </a:t>
            </a:r>
            <a:r>
              <a:rPr lang="en-US" dirty="0" err="1"/>
              <a:t>fizzBuzz.GetOutput</a:t>
            </a:r>
            <a:r>
              <a:rPr lang="en-US" dirty="0"/>
              <a:t>(5));`. Implement the minimal code to make it pass and then refactor as needed."</a:t>
            </a:r>
          </a:p>
          <a:p>
            <a:endParaRPr lang="en-US" dirty="0"/>
          </a:p>
          <a:p>
            <a:r>
              <a:rPr lang="en-US" dirty="0"/>
              <a:t>**Background Information**:</a:t>
            </a:r>
          </a:p>
          <a:p>
            <a:r>
              <a:rPr lang="en-US" dirty="0"/>
              <a:t>- **TDD Cycle**:</a:t>
            </a:r>
          </a:p>
          <a:p>
            <a:r>
              <a:rPr lang="en-US" dirty="0"/>
              <a:t>  - The TDD cycle (Red, Green, Refactor) helps in developing code that is well-tested, maintainable, and of high quality. Practicing with exercises like Fizz Buzz reinforces these principles.</a:t>
            </a:r>
          </a:p>
          <a:p>
            <a:endParaRPr lang="en-US" dirty="0"/>
          </a:p>
          <a:p>
            <a:r>
              <a:rPr lang="en-US" dirty="0"/>
              <a:t>**Example**:</a:t>
            </a:r>
          </a:p>
          <a:p>
            <a:r>
              <a:rPr lang="en-US" dirty="0"/>
              <a:t>- **Hands-On Experience**:</a:t>
            </a:r>
          </a:p>
          <a:p>
            <a:r>
              <a:rPr lang="en-US" dirty="0"/>
              <a:t>  - "By working through the Fizz Buzz problem using the TDD cycle, you will gain hands-on experience in writing tests first, implementing code to make the tests pass, and refactoring to improve code quality. This practice will help you understand and internalize the TDD process."</a:t>
            </a:r>
          </a:p>
          <a:p>
            <a:endParaRPr lang="en-US" dirty="0"/>
          </a:p>
          <a:p>
            <a:r>
              <a:rPr lang="en-US" dirty="0"/>
              <a:t>---</a:t>
            </a:r>
          </a:p>
          <a:p>
            <a:endParaRPr lang="en-US" dirty="0"/>
          </a:p>
          <a:p>
            <a:r>
              <a:rPr lang="en-US" dirty="0"/>
              <a:t>Let's review this slide. Are you satisfied with the content and notes, or would you like to make any adjustments before proceeding?</a:t>
            </a:r>
          </a:p>
        </p:txBody>
      </p:sp>
      <p:sp>
        <p:nvSpPr>
          <p:cNvPr id="4" name="Slide Number Placeholder 3"/>
          <p:cNvSpPr>
            <a:spLocks noGrp="1"/>
          </p:cNvSpPr>
          <p:nvPr>
            <p:ph type="sldNum" sz="quarter" idx="5"/>
          </p:nvPr>
        </p:nvSpPr>
        <p:spPr/>
        <p:txBody>
          <a:bodyPr/>
          <a:lstStyle/>
          <a:p>
            <a:fld id="{B000E116-FC30-F34C-83A7-CCB9BA6C7CD6}" type="slidenum">
              <a:rPr lang="en-US" smtClean="0"/>
              <a:t>17</a:t>
            </a:fld>
            <a:endParaRPr lang="en-US"/>
          </a:p>
        </p:txBody>
      </p:sp>
    </p:spTree>
    <p:extLst>
      <p:ext uri="{BB962C8B-B14F-4D97-AF65-F5344CB8AC3E}">
        <p14:creationId xmlns:p14="http://schemas.microsoft.com/office/powerpoint/2010/main" val="379740191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(10:55 - 11:00) </a:t>
            </a:r>
            <a:r>
              <a:rPr lang="en-US" dirty="0"/>
              <a:t>5 minutes</a:t>
            </a:r>
          </a:p>
          <a:p>
            <a:endParaRPr lang="en-US" dirty="0"/>
          </a:p>
          <a:p>
            <a:r>
              <a:rPr lang="en-US" dirty="0"/>
              <a:t>**One Sentence Summary**</a:t>
            </a:r>
          </a:p>
          <a:p>
            <a:r>
              <a:rPr lang="en-US" dirty="0"/>
              <a:t>- "Learn how to utilize ChatGPT as an assistant for real-time coding help, debugging, and learning new programming concepts."</a:t>
            </a:r>
          </a:p>
          <a:p>
            <a:endParaRPr lang="en-US" dirty="0"/>
          </a:p>
          <a:p>
            <a:r>
              <a:rPr lang="en-US" dirty="0"/>
              <a:t>**Detailed Notes**:</a:t>
            </a:r>
          </a:p>
          <a:p>
            <a:r>
              <a:rPr lang="en-US" dirty="0"/>
              <a:t>- **Introduction**:</a:t>
            </a:r>
          </a:p>
          <a:p>
            <a:r>
              <a:rPr lang="en-US" dirty="0"/>
              <a:t>  - Explain that ChatGPT can be a valuable tool for developers by providing real-time assistance in various coding tasks.</a:t>
            </a:r>
          </a:p>
          <a:p>
            <a:endParaRPr lang="en-US" dirty="0"/>
          </a:p>
          <a:p>
            <a:r>
              <a:rPr lang="en-US" dirty="0"/>
              <a:t>- **Real-time Coding Help**:</a:t>
            </a:r>
          </a:p>
          <a:p>
            <a:r>
              <a:rPr lang="en-US" dirty="0"/>
              <a:t>  - **Explanation**:</a:t>
            </a:r>
          </a:p>
          <a:p>
            <a:r>
              <a:rPr lang="en-US" dirty="0"/>
              <a:t>    - ChatGPT can help with writing code, understanding syntax, and providing code snippets based on natural language queries.</a:t>
            </a:r>
          </a:p>
          <a:p>
            <a:r>
              <a:rPr lang="en-US" dirty="0"/>
              <a:t>  - **Example**:</a:t>
            </a:r>
          </a:p>
          <a:p>
            <a:r>
              <a:rPr lang="en-US" dirty="0"/>
              <a:t>    - "You can ask ChatGPT to generate a code snippet for a specific task, such as sorting an array or connecting to a database."</a:t>
            </a:r>
          </a:p>
          <a:p>
            <a:endParaRPr lang="en-US" dirty="0"/>
          </a:p>
          <a:p>
            <a:r>
              <a:rPr lang="en-US" dirty="0"/>
              <a:t>- **Debugging Assistance**:</a:t>
            </a:r>
          </a:p>
          <a:p>
            <a:r>
              <a:rPr lang="en-US" dirty="0"/>
              <a:t>  - **Explanation**:</a:t>
            </a:r>
          </a:p>
          <a:p>
            <a:r>
              <a:rPr lang="en-US" dirty="0"/>
              <a:t>    - ChatGPT can assist in diagnosing and resolving errors in the code by analyzing error messages and suggesting possible fixes.</a:t>
            </a:r>
          </a:p>
          <a:p>
            <a:r>
              <a:rPr lang="en-US" dirty="0"/>
              <a:t>  - **Example**:</a:t>
            </a:r>
          </a:p>
          <a:p>
            <a:r>
              <a:rPr lang="en-US" dirty="0"/>
              <a:t>    - "If you encounter a null pointer exception, you can describe the issue to ChatGPT, and it will provide potential solutions and explanations."</a:t>
            </a:r>
          </a:p>
          <a:p>
            <a:endParaRPr lang="en-US" dirty="0"/>
          </a:p>
          <a:p>
            <a:r>
              <a:rPr lang="en-US" dirty="0"/>
              <a:t>- **Learning New Concepts**:</a:t>
            </a:r>
          </a:p>
          <a:p>
            <a:r>
              <a:rPr lang="en-US" dirty="0"/>
              <a:t>  - **Explanation**:</a:t>
            </a:r>
          </a:p>
          <a:p>
            <a:r>
              <a:rPr lang="en-US" dirty="0"/>
              <a:t>    - Use ChatGPT to learn new programming concepts, best practices, and explore unfamiliar technologies.</a:t>
            </a:r>
          </a:p>
          <a:p>
            <a:r>
              <a:rPr lang="en-US" dirty="0"/>
              <a:t>  - **Example**:</a:t>
            </a:r>
          </a:p>
          <a:p>
            <a:r>
              <a:rPr lang="en-US" dirty="0"/>
              <a:t>    - "You can ask ChatGPT to explain the concept of closures in JavaScript or the principles of RESTful API design."</a:t>
            </a:r>
          </a:p>
          <a:p>
            <a:endParaRPr lang="en-US" dirty="0"/>
          </a:p>
          <a:p>
            <a:r>
              <a:rPr lang="en-US" dirty="0"/>
              <a:t>**Background Information**:</a:t>
            </a:r>
          </a:p>
          <a:p>
            <a:r>
              <a:rPr lang="en-US" dirty="0"/>
              <a:t>- **ChatGPT**:</a:t>
            </a:r>
          </a:p>
          <a:p>
            <a:r>
              <a:rPr lang="en-US" dirty="0"/>
              <a:t>  - ChatGPT, developed by OpenAI, is a conversational AI model capable of understanding and generating human-like text. It can be used for a variety of tasks, including coding, debugging, and learning.</a:t>
            </a:r>
          </a:p>
          <a:p>
            <a:endParaRPr lang="en-US" dirty="0"/>
          </a:p>
          <a:p>
            <a:r>
              <a:rPr lang="en-US" dirty="0"/>
              <a:t>**Example**:</a:t>
            </a:r>
          </a:p>
          <a:p>
            <a:r>
              <a:rPr lang="en-US" dirty="0"/>
              <a:t>- **Using ChatGPT for Debugging**:</a:t>
            </a:r>
          </a:p>
          <a:p>
            <a:r>
              <a:rPr lang="en-US" dirty="0"/>
              <a:t>  - "During a recent project, I encountered a bug that was difficult to diagnose. I described the issue to ChatGPT, and it provided a detailed explanation of possible causes and steps to resolve the problem. This saved me a significant amount of time and helped me understand the root cause of the issue."</a:t>
            </a:r>
          </a:p>
        </p:txBody>
      </p:sp>
      <p:sp>
        <p:nvSpPr>
          <p:cNvPr id="4" name="Slide Number Placeholder 3"/>
          <p:cNvSpPr>
            <a:spLocks noGrp="1"/>
          </p:cNvSpPr>
          <p:nvPr>
            <p:ph type="sldNum" sz="quarter" idx="5"/>
          </p:nvPr>
        </p:nvSpPr>
        <p:spPr/>
        <p:txBody>
          <a:bodyPr/>
          <a:lstStyle/>
          <a:p>
            <a:fld id="{B000E116-FC30-F34C-83A7-CCB9BA6C7CD6}" type="slidenum">
              <a:rPr lang="en-US" smtClean="0"/>
              <a:t>18</a:t>
            </a:fld>
            <a:endParaRPr lang="en-US"/>
          </a:p>
        </p:txBody>
      </p:sp>
    </p:spTree>
    <p:extLst>
      <p:ext uri="{BB962C8B-B14F-4D97-AF65-F5344CB8AC3E}">
        <p14:creationId xmlns:p14="http://schemas.microsoft.com/office/powerpoint/2010/main" val="370696744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(11:00 - 11:30) </a:t>
            </a:r>
            <a:r>
              <a:rPr lang="en-US" dirty="0"/>
              <a:t>30 minutes</a:t>
            </a:r>
          </a:p>
          <a:p>
            <a:endParaRPr lang="en-US" dirty="0"/>
          </a:p>
          <a:p>
            <a:r>
              <a:rPr lang="en-US" dirty="0"/>
              <a:t>**One Sentence Summary**</a:t>
            </a:r>
          </a:p>
          <a:p>
            <a:r>
              <a:rPr lang="en-US" dirty="0"/>
              <a:t>- "Engage in a pair programming exercise to implement a Duration Converter using TDD principles, with assistance from GitHub Copilot and ChatGPT."</a:t>
            </a:r>
          </a:p>
          <a:p>
            <a:endParaRPr lang="en-US" dirty="0"/>
          </a:p>
          <a:p>
            <a:r>
              <a:rPr lang="en-US" dirty="0"/>
              <a:t>**Detailed Notes**:</a:t>
            </a:r>
          </a:p>
          <a:p>
            <a:r>
              <a:rPr lang="en-US" dirty="0"/>
              <a:t>- **Introduction**:</a:t>
            </a:r>
          </a:p>
          <a:p>
            <a:r>
              <a:rPr lang="en-US" dirty="0"/>
              <a:t>  - Explain that this exercise will focus on implementing a Duration Converter function using TDD principles.</a:t>
            </a:r>
          </a:p>
          <a:p>
            <a:r>
              <a:rPr lang="en-US" dirty="0"/>
              <a:t>  - Emphasize the importance of collaboration and using AI tools to enhance productivity.</a:t>
            </a:r>
          </a:p>
          <a:p>
            <a:endParaRPr lang="en-US" dirty="0"/>
          </a:p>
          <a:p>
            <a:r>
              <a:rPr lang="en-US" dirty="0"/>
              <a:t>- **Work in Pairs to Implement Duration Converter**:</a:t>
            </a:r>
          </a:p>
          <a:p>
            <a:r>
              <a:rPr lang="en-US" dirty="0"/>
              <a:t>  - **Explanation**:</a:t>
            </a:r>
          </a:p>
          <a:p>
            <a:r>
              <a:rPr lang="en-US" dirty="0"/>
              <a:t>    - Participants will work in pairs to tackle the Duration Converter problem.</a:t>
            </a:r>
          </a:p>
          <a:p>
            <a:r>
              <a:rPr lang="en-US" dirty="0"/>
              <a:t>    - Encourage collaboration and communication to solve the problem effectively.</a:t>
            </a:r>
          </a:p>
          <a:p>
            <a:r>
              <a:rPr lang="en-US" dirty="0"/>
              <a:t>  - **Example**:</a:t>
            </a:r>
          </a:p>
          <a:p>
            <a:r>
              <a:rPr lang="en-US" dirty="0"/>
              <a:t>    - "One participant can focus on writing the tests, while the other implements the code to make the tests pass. Switch roles after each test cycle."</a:t>
            </a:r>
          </a:p>
          <a:p>
            <a:endParaRPr lang="en-US" dirty="0"/>
          </a:p>
          <a:p>
            <a:r>
              <a:rPr lang="en-US" dirty="0"/>
              <a:t>- **Apply TDD Principles**:</a:t>
            </a:r>
          </a:p>
          <a:p>
            <a:r>
              <a:rPr lang="en-US" dirty="0"/>
              <a:t>  - **Explanation**:</a:t>
            </a:r>
          </a:p>
          <a:p>
            <a:r>
              <a:rPr lang="en-US" dirty="0"/>
              <a:t>    - Follow the TDD cycle: Red (write a failing test), Green (make the test pass), Refactor (improve the code).</a:t>
            </a:r>
          </a:p>
          <a:p>
            <a:r>
              <a:rPr lang="en-US" dirty="0"/>
              <a:t>  - **Example**:</a:t>
            </a:r>
          </a:p>
          <a:p>
            <a:r>
              <a:rPr lang="en-US" dirty="0"/>
              <a:t>    - "Start by writing a test case for converting a simple duration string, such as '1h 30m'. Implement the minimal code to pass the test, then refactor to handle more complex cases."</a:t>
            </a:r>
          </a:p>
          <a:p>
            <a:endParaRPr lang="en-US" dirty="0"/>
          </a:p>
          <a:p>
            <a:r>
              <a:rPr lang="en-US" dirty="0"/>
              <a:t>- **Use GitHub Copilot and ChatGPT for Assistance**:</a:t>
            </a:r>
          </a:p>
          <a:p>
            <a:r>
              <a:rPr lang="en-US" dirty="0"/>
              <a:t>  - **Explanation**:</a:t>
            </a:r>
          </a:p>
          <a:p>
            <a:r>
              <a:rPr lang="en-US" dirty="0"/>
              <a:t>    - Leverage GitHub Copilot to generate code suggestions and autocomplete.</a:t>
            </a:r>
          </a:p>
          <a:p>
            <a:r>
              <a:rPr lang="en-US" dirty="0"/>
              <a:t>    - Use ChatGPT to get explanations, debugging help, and additional code snippets.</a:t>
            </a:r>
          </a:p>
          <a:p>
            <a:r>
              <a:rPr lang="en-US" dirty="0"/>
              <a:t>  - **Example**:</a:t>
            </a:r>
          </a:p>
          <a:p>
            <a:r>
              <a:rPr lang="en-US" dirty="0"/>
              <a:t>    - "If you're unsure how to handle a specific edge case, ask ChatGPT for suggestions or use GitHub Copilot to generate potential solutions."</a:t>
            </a:r>
          </a:p>
          <a:p>
            <a:endParaRPr lang="en-US" dirty="0"/>
          </a:p>
          <a:p>
            <a:r>
              <a:rPr lang="en-US" dirty="0"/>
              <a:t>**Background Information**:</a:t>
            </a:r>
          </a:p>
          <a:p>
            <a:r>
              <a:rPr lang="en-US" dirty="0"/>
              <a:t>- **Duration Converter**:</a:t>
            </a:r>
          </a:p>
          <a:p>
            <a:r>
              <a:rPr lang="en-US" dirty="0"/>
              <a:t>  - The task involves writing a function that converts a string representing a duration (e.g., "1h 30m") into a total number of minutes or another desired format.</a:t>
            </a:r>
          </a:p>
          <a:p>
            <a:r>
              <a:rPr lang="en-US" dirty="0"/>
              <a:t>- **Pair Programming**:</a:t>
            </a:r>
          </a:p>
          <a:p>
            <a:r>
              <a:rPr lang="en-US" dirty="0"/>
              <a:t>  - Pair programming is an agile software development technique where two programmers work together at one workstation. It promotes collaboration, knowledge sharing, and higher code quality.</a:t>
            </a:r>
          </a:p>
          <a:p>
            <a:endParaRPr lang="en-US" dirty="0"/>
          </a:p>
          <a:p>
            <a:r>
              <a:rPr lang="en-US" dirty="0"/>
              <a:t>**Example**:</a:t>
            </a:r>
          </a:p>
          <a:p>
            <a:r>
              <a:rPr lang="en-US" dirty="0"/>
              <a:t>- **Collaborative Problem Solving**:</a:t>
            </a:r>
          </a:p>
          <a:p>
            <a:r>
              <a:rPr lang="en-US" dirty="0"/>
              <a:t>  - "In a recent workshop, participants found that working in pairs not only helped them solve problems more efficiently but also provided opportunities to learn from each other. Using tools like GitHub Copilot and ChatGPT enhanced their coding experience by offering real-time assistance and suggestions."</a:t>
            </a:r>
          </a:p>
        </p:txBody>
      </p:sp>
      <p:sp>
        <p:nvSpPr>
          <p:cNvPr id="4" name="Slide Number Placeholder 3"/>
          <p:cNvSpPr>
            <a:spLocks noGrp="1"/>
          </p:cNvSpPr>
          <p:nvPr>
            <p:ph type="sldNum" sz="quarter" idx="5"/>
          </p:nvPr>
        </p:nvSpPr>
        <p:spPr/>
        <p:txBody>
          <a:bodyPr/>
          <a:lstStyle/>
          <a:p>
            <a:fld id="{B000E116-FC30-F34C-83A7-CCB9BA6C7CD6}" type="slidenum">
              <a:rPr lang="en-US" smtClean="0"/>
              <a:t>19</a:t>
            </a:fld>
            <a:endParaRPr lang="en-US"/>
          </a:p>
        </p:txBody>
      </p:sp>
    </p:spTree>
    <p:extLst>
      <p:ext uri="{BB962C8B-B14F-4D97-AF65-F5344CB8AC3E}">
        <p14:creationId xmlns:p14="http://schemas.microsoft.com/office/powerpoint/2010/main" val="3884685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(9:05 - 9:10) </a:t>
            </a:r>
            <a:r>
              <a:rPr lang="en-US" dirty="0"/>
              <a:t>5 minutes</a:t>
            </a:r>
          </a:p>
          <a:p>
            <a:endParaRPr lang="en-US" dirty="0"/>
          </a:p>
          <a:p>
            <a:r>
              <a:rPr lang="en-US" dirty="0"/>
              <a:t>**One Sentence Summary**</a:t>
            </a:r>
          </a:p>
          <a:p>
            <a:r>
              <a:rPr lang="en-US" dirty="0"/>
              <a:t>- "Get to know your instructor, an experienced software engineer specializing in TDD and AI integration."</a:t>
            </a:r>
          </a:p>
          <a:p>
            <a:endParaRPr lang="en-US" dirty="0"/>
          </a:p>
          <a:p>
            <a:r>
              <a:rPr lang="en-US" dirty="0"/>
              <a:t>**Detailed Notes:**</a:t>
            </a:r>
          </a:p>
          <a:p>
            <a:r>
              <a:rPr lang="en-US" dirty="0"/>
              <a:t>- Introduce yourself and provide a brief background:</a:t>
            </a:r>
          </a:p>
          <a:p>
            <a:r>
              <a:rPr lang="en-US" dirty="0"/>
              <a:t>  - **Experience**: Mention your years of experience in software engineering, focusing on Test-Driven Development (TDD) and AI tools.</a:t>
            </a:r>
          </a:p>
          <a:p>
            <a:r>
              <a:rPr lang="en-US" dirty="0"/>
              <a:t>  - **Expertise**: Highlight your expertise in integrating AI tools like GitHub Copilot and ChatGPT into traditional coding practices.</a:t>
            </a:r>
          </a:p>
          <a:p>
            <a:r>
              <a:rPr lang="en-US" dirty="0"/>
              <a:t>  - **Professional Journey**: Share a quick overview of your career path and notable projects or companies you've worked with.</a:t>
            </a:r>
          </a:p>
          <a:p>
            <a:r>
              <a:rPr lang="en-US" dirty="0"/>
              <a:t>- Explain your role in the course:</a:t>
            </a:r>
          </a:p>
          <a:p>
            <a:r>
              <a:rPr lang="en-US" dirty="0"/>
              <a:t>  - **Guidance**: Describe how you will guide participants through the course material and exercises.</a:t>
            </a:r>
          </a:p>
          <a:p>
            <a:r>
              <a:rPr lang="en-US" dirty="0"/>
              <a:t>  - **Support**: Emphasize your availability for questions and discussions throughout the course.</a:t>
            </a:r>
          </a:p>
          <a:p>
            <a:endParaRPr lang="en-US" dirty="0"/>
          </a:p>
          <a:p>
            <a:r>
              <a:rPr lang="en-US" dirty="0"/>
              <a:t>**Background Information:**</a:t>
            </a:r>
          </a:p>
          <a:p>
            <a:r>
              <a:rPr lang="en-US" dirty="0"/>
              <a:t>- **Test-Driven Development (TDD)**: </a:t>
            </a:r>
          </a:p>
          <a:p>
            <a:r>
              <a:rPr lang="en-US" dirty="0"/>
              <a:t>  - **History**: TDD was popularized by Kent Beck as part of the Extreme Programming (XP) methodology in the late 1990s. It emphasizes writing tests before writing the actual code to ensure functionality and drive design.</a:t>
            </a:r>
          </a:p>
          <a:p>
            <a:r>
              <a:rPr lang="en-US" dirty="0"/>
              <a:t>  - **Importance**: TDD helps in maintaining a high-quality codebase by ensuring that every piece of code is tested, leading to fewer bugs and easier maintenance.</a:t>
            </a:r>
          </a:p>
          <a:p>
            <a:r>
              <a:rPr lang="en-US" dirty="0"/>
              <a:t>- **AI in Software Development**:</a:t>
            </a:r>
          </a:p>
          <a:p>
            <a:r>
              <a:rPr lang="en-US" dirty="0"/>
              <a:t>  - **Evolution**: AI tools like GitHub Copilot, which uses OpenAI's Codex model, have emerged in recent years to assist developers by providing code suggestions, autocompletion, and even generating entire functions based on comments or prompts.</a:t>
            </a:r>
          </a:p>
          <a:p>
            <a:r>
              <a:rPr lang="en-US" dirty="0"/>
              <a:t>  - **Integration**: The integration of AI into software development workflows can significantly enhance productivity by automating routine coding tasks and providing intelligent assistance, allowing developers to focus on more complex and creative aspects of development.</a:t>
            </a:r>
          </a:p>
          <a:p>
            <a:endParaRPr lang="en-US" dirty="0"/>
          </a:p>
          <a:p>
            <a:r>
              <a:rPr lang="en-US" dirty="0"/>
              <a:t>**Example:**</a:t>
            </a:r>
          </a:p>
          <a:p>
            <a:r>
              <a:rPr lang="en-US" dirty="0"/>
              <a:t>- **Personal Anecdote**: </a:t>
            </a:r>
          </a:p>
          <a:p>
            <a:r>
              <a:rPr lang="en-US" dirty="0"/>
              <a:t>  - "In a recent project, I used TDD and AI tools to solve various problems and put together an API project. GitHub Copilot was particularly helpful in providing regular expressions, solving simple problems, and showing me how to implement features in languages I wasn't familiar with or had recently switched to. The autocomplete functionality saved a lot of time and streamlined the development process. By integrating these technologies, I was able to efficiently build a robust API."</a:t>
            </a:r>
          </a:p>
        </p:txBody>
      </p:sp>
      <p:sp>
        <p:nvSpPr>
          <p:cNvPr id="4" name="Slide Number Placeholder 3"/>
          <p:cNvSpPr>
            <a:spLocks noGrp="1"/>
          </p:cNvSpPr>
          <p:nvPr>
            <p:ph type="sldNum" sz="quarter" idx="5"/>
          </p:nvPr>
        </p:nvSpPr>
        <p:spPr/>
        <p:txBody>
          <a:bodyPr/>
          <a:lstStyle/>
          <a:p>
            <a:fld id="{B000E116-FC30-F34C-83A7-CCB9BA6C7CD6}" type="slidenum">
              <a:rPr lang="en-US" smtClean="0"/>
              <a:t>2</a:t>
            </a:fld>
            <a:endParaRPr lang="en-US"/>
          </a:p>
        </p:txBody>
      </p:sp>
    </p:spTree>
    <p:extLst>
      <p:ext uri="{BB962C8B-B14F-4D97-AF65-F5344CB8AC3E}">
        <p14:creationId xmlns:p14="http://schemas.microsoft.com/office/powerpoint/2010/main" val="62498357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(11:30 - 11:35) </a:t>
            </a:r>
            <a:r>
              <a:rPr lang="en-US" dirty="0"/>
              <a:t>5 minutes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r>
              <a:rPr lang="en-US" dirty="0"/>
              <a:t>**One Sentence Summary**</a:t>
            </a:r>
          </a:p>
          <a:p>
            <a:r>
              <a:rPr lang="en-US" dirty="0"/>
              <a:t>- "Understand the importance of software craftsmanship, focusing on writing clean code and continuous improvement through core principles."</a:t>
            </a:r>
          </a:p>
          <a:p>
            <a:endParaRPr lang="en-US" dirty="0"/>
          </a:p>
          <a:p>
            <a:r>
              <a:rPr lang="en-US" dirty="0"/>
              <a:t>**Detailed Notes**:</a:t>
            </a:r>
          </a:p>
          <a:p>
            <a:r>
              <a:rPr lang="en-US" dirty="0"/>
              <a:t>- **Introduction**:</a:t>
            </a:r>
          </a:p>
          <a:p>
            <a:r>
              <a:rPr lang="en-US" dirty="0"/>
              <a:t>  - Explain that software craftsmanship is a movement aimed at improving the quality of software through best practices and a focus on professionalism.</a:t>
            </a:r>
          </a:p>
          <a:p>
            <a:endParaRPr lang="en-US" dirty="0"/>
          </a:p>
          <a:p>
            <a:r>
              <a:rPr lang="en-US" dirty="0"/>
              <a:t>- **Importance of Clean Code**:</a:t>
            </a:r>
          </a:p>
          <a:p>
            <a:r>
              <a:rPr lang="en-US" dirty="0"/>
              <a:t>  - **Explanation**:</a:t>
            </a:r>
          </a:p>
          <a:p>
            <a:r>
              <a:rPr lang="en-US" dirty="0"/>
              <a:t>    - Clean code is easy to read, understand, and maintain. It reduces technical debt and makes it easier to add new features or fix bugs.</a:t>
            </a:r>
          </a:p>
          <a:p>
            <a:r>
              <a:rPr lang="en-US" dirty="0"/>
              <a:t>  - **Example**:</a:t>
            </a:r>
          </a:p>
          <a:p>
            <a:r>
              <a:rPr lang="en-US" dirty="0"/>
              <a:t>    - "Writing clean code involves using meaningful variable names, keeping functions short and focused, and adhering to consistent coding standards."</a:t>
            </a:r>
          </a:p>
          <a:p>
            <a:endParaRPr lang="en-US" dirty="0"/>
          </a:p>
          <a:p>
            <a:r>
              <a:rPr lang="en-US" dirty="0"/>
              <a:t>- **Continuous Improvement**:</a:t>
            </a:r>
          </a:p>
          <a:p>
            <a:r>
              <a:rPr lang="en-US" dirty="0"/>
              <a:t>  - **Explanation**:</a:t>
            </a:r>
          </a:p>
          <a:p>
            <a:r>
              <a:rPr lang="en-US" dirty="0"/>
              <a:t>    - Continuous improvement is about constantly seeking ways to enhance the codebase and the development process. It involves regular refactoring and learning from past experiences.</a:t>
            </a:r>
          </a:p>
          <a:p>
            <a:r>
              <a:rPr lang="en-US" dirty="0"/>
              <a:t>  - **Example**:</a:t>
            </a:r>
          </a:p>
          <a:p>
            <a:r>
              <a:rPr lang="en-US" dirty="0"/>
              <a:t>    - "Incorporate regular code reviews and refactoring sessions to identify and address code smells, improving code quality over time."</a:t>
            </a:r>
          </a:p>
          <a:p>
            <a:endParaRPr lang="en-US" dirty="0"/>
          </a:p>
          <a:p>
            <a:r>
              <a:rPr lang="en-US" dirty="0"/>
              <a:t>- **Core Principles**:</a:t>
            </a:r>
          </a:p>
          <a:p>
            <a:r>
              <a:rPr lang="en-US" dirty="0"/>
              <a:t>  - **Explanation**:</a:t>
            </a:r>
          </a:p>
          <a:p>
            <a:r>
              <a:rPr lang="en-US" dirty="0"/>
              <a:t>    - Core principles of software craftsmanship include SOLID principles, DRY (Don't Repeat Yourself), and YAGNI (You Aren't </a:t>
            </a:r>
            <a:r>
              <a:rPr lang="en-US" dirty="0" err="1"/>
              <a:t>Gonna</a:t>
            </a:r>
            <a:r>
              <a:rPr lang="en-US" dirty="0"/>
              <a:t> Need It).</a:t>
            </a:r>
          </a:p>
          <a:p>
            <a:r>
              <a:rPr lang="en-US" dirty="0"/>
              <a:t>  - **Example**:</a:t>
            </a:r>
          </a:p>
          <a:p>
            <a:r>
              <a:rPr lang="en-US" dirty="0"/>
              <a:t>    - "Adhering to the SOLID principles helps in creating a flexible and maintainable codebase. For example, the Single Responsibility Principle ensures that a class has only one reason to change, making it easier to manage."</a:t>
            </a:r>
          </a:p>
          <a:p>
            <a:endParaRPr lang="en-US" dirty="0"/>
          </a:p>
          <a:p>
            <a:r>
              <a:rPr lang="en-US" dirty="0"/>
              <a:t>**Background Information**:</a:t>
            </a:r>
          </a:p>
          <a:p>
            <a:r>
              <a:rPr lang="en-US" dirty="0"/>
              <a:t>- **Software Craftsmanship**:</a:t>
            </a:r>
          </a:p>
          <a:p>
            <a:r>
              <a:rPr lang="en-US" dirty="0"/>
              <a:t>  - The Software Craftsmanship Manifesto was introduced in 2009 as an extension to the Agile Manifesto, emphasizing the value of well-crafted software and the importance of professional development in software engineering.</a:t>
            </a:r>
          </a:p>
          <a:p>
            <a:endParaRPr lang="en-US" dirty="0"/>
          </a:p>
          <a:p>
            <a:r>
              <a:rPr lang="en-US" dirty="0"/>
              <a:t>**Example**:</a:t>
            </a:r>
          </a:p>
          <a:p>
            <a:r>
              <a:rPr lang="en-US" dirty="0"/>
              <a:t>- **Real-world Scenario**:</a:t>
            </a:r>
          </a:p>
          <a:p>
            <a:r>
              <a:rPr lang="en-US" dirty="0"/>
              <a:t>  - "In a previous project, we adopted the practices of software craftsmanship by conducting regular code reviews and following the SOLID principles. This approach significantly improved our code quality and reduced the number of bugs, leading to a more maintainable and scalable application."</a:t>
            </a:r>
          </a:p>
        </p:txBody>
      </p:sp>
      <p:sp>
        <p:nvSpPr>
          <p:cNvPr id="4" name="Slide Number Placeholder 3"/>
          <p:cNvSpPr>
            <a:spLocks noGrp="1"/>
          </p:cNvSpPr>
          <p:nvPr>
            <p:ph type="sldNum" sz="quarter" idx="5"/>
          </p:nvPr>
        </p:nvSpPr>
        <p:spPr/>
        <p:txBody>
          <a:bodyPr/>
          <a:lstStyle/>
          <a:p>
            <a:fld id="{B000E116-FC30-F34C-83A7-CCB9BA6C7CD6}" type="slidenum">
              <a:rPr lang="en-US" smtClean="0"/>
              <a:t>20</a:t>
            </a:fld>
            <a:endParaRPr lang="en-US"/>
          </a:p>
        </p:txBody>
      </p:sp>
    </p:spTree>
    <p:extLst>
      <p:ext uri="{BB962C8B-B14F-4D97-AF65-F5344CB8AC3E}">
        <p14:creationId xmlns:p14="http://schemas.microsoft.com/office/powerpoint/2010/main" val="20700072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(11:35 - 11:40) </a:t>
            </a:r>
            <a:r>
              <a:rPr lang="en-US" dirty="0"/>
              <a:t>5 minutes</a:t>
            </a:r>
          </a:p>
          <a:p>
            <a:endParaRPr lang="en-US" dirty="0"/>
          </a:p>
          <a:p>
            <a:r>
              <a:rPr lang="en-US" dirty="0"/>
              <a:t>**One Sentence Summary**</a:t>
            </a:r>
          </a:p>
          <a:p>
            <a:r>
              <a:rPr lang="en-US" dirty="0"/>
              <a:t>- "An overview of the SOLID principles, which are fundamental to writing clean, maintainable, and scalable code."</a:t>
            </a:r>
          </a:p>
          <a:p>
            <a:endParaRPr lang="en-US" dirty="0"/>
          </a:p>
          <a:p>
            <a:r>
              <a:rPr lang="en-US" dirty="0"/>
              <a:t>**Detailed Notes**:</a:t>
            </a:r>
          </a:p>
          <a:p>
            <a:r>
              <a:rPr lang="en-US" dirty="0"/>
              <a:t>- **Introduction**:</a:t>
            </a:r>
          </a:p>
          <a:p>
            <a:r>
              <a:rPr lang="en-US" dirty="0"/>
              <a:t>  - Explain that SOLID principles are a set of design principles aimed at making software designs more understandable, flexible, and maintainable.</a:t>
            </a:r>
          </a:p>
          <a:p>
            <a:endParaRPr lang="en-US" dirty="0"/>
          </a:p>
          <a:p>
            <a:r>
              <a:rPr lang="en-US" dirty="0"/>
              <a:t>- **Single Responsibility Principle (SRP)**:</a:t>
            </a:r>
          </a:p>
          <a:p>
            <a:r>
              <a:rPr lang="en-US" dirty="0"/>
              <a:t>  - **Explanation**:</a:t>
            </a:r>
          </a:p>
          <a:p>
            <a:r>
              <a:rPr lang="en-US" dirty="0"/>
              <a:t>    - A class should have only one reason to change, meaning it should have only one job or responsibility.</a:t>
            </a:r>
          </a:p>
          <a:p>
            <a:r>
              <a:rPr lang="en-US" dirty="0"/>
              <a:t>  - **Example**:</a:t>
            </a:r>
          </a:p>
          <a:p>
            <a:r>
              <a:rPr lang="en-US" dirty="0"/>
              <a:t>    - "A class handling user authentication should not also be responsible for sending email notifications."</a:t>
            </a:r>
          </a:p>
          <a:p>
            <a:endParaRPr lang="en-US" dirty="0"/>
          </a:p>
          <a:p>
            <a:r>
              <a:rPr lang="en-US" dirty="0"/>
              <a:t>- **Open/Closed Principle (OCP)**:</a:t>
            </a:r>
          </a:p>
          <a:p>
            <a:r>
              <a:rPr lang="en-US" dirty="0"/>
              <a:t>  - **Explanation**:</a:t>
            </a:r>
          </a:p>
          <a:p>
            <a:r>
              <a:rPr lang="en-US" dirty="0"/>
              <a:t>    - Software entities should be open for extension but closed for modification. You should be able to add new functionality without changing existing code.</a:t>
            </a:r>
          </a:p>
          <a:p>
            <a:r>
              <a:rPr lang="en-US" dirty="0"/>
              <a:t>  - **Example**:</a:t>
            </a:r>
          </a:p>
          <a:p>
            <a:r>
              <a:rPr lang="en-US" dirty="0"/>
              <a:t>    - "Adding new payment methods to a payment processing system without altering the existing code for other payment methods."</a:t>
            </a:r>
          </a:p>
          <a:p>
            <a:endParaRPr lang="en-US" dirty="0"/>
          </a:p>
          <a:p>
            <a:r>
              <a:rPr lang="en-US" dirty="0"/>
              <a:t>- **</a:t>
            </a:r>
            <a:r>
              <a:rPr lang="en-US" dirty="0" err="1"/>
              <a:t>Liskov</a:t>
            </a:r>
            <a:r>
              <a:rPr lang="en-US" dirty="0"/>
              <a:t> Substitution Principle (LSP)**:</a:t>
            </a:r>
          </a:p>
          <a:p>
            <a:r>
              <a:rPr lang="en-US" dirty="0"/>
              <a:t>  - **Explanation**:</a:t>
            </a:r>
          </a:p>
          <a:p>
            <a:r>
              <a:rPr lang="en-US" dirty="0"/>
              <a:t>    - Objects of a superclass should be replaceable with objects of a subclass without affecting the correctness of the program.</a:t>
            </a:r>
          </a:p>
          <a:p>
            <a:r>
              <a:rPr lang="en-US" dirty="0"/>
              <a:t>  - **Example**:</a:t>
            </a:r>
          </a:p>
          <a:p>
            <a:r>
              <a:rPr lang="en-US" dirty="0"/>
              <a:t>    - "A function that works with a base class should work with any derived class, such as a base class `Shape` and derived classes `Circle` and `Square`."</a:t>
            </a:r>
          </a:p>
          <a:p>
            <a:endParaRPr lang="en-US" dirty="0"/>
          </a:p>
          <a:p>
            <a:r>
              <a:rPr lang="en-US" dirty="0"/>
              <a:t>- **Interface Segregation Principle (ISP)**:</a:t>
            </a:r>
          </a:p>
          <a:p>
            <a:r>
              <a:rPr lang="en-US" dirty="0"/>
              <a:t>  - **Explanation**:</a:t>
            </a:r>
          </a:p>
          <a:p>
            <a:r>
              <a:rPr lang="en-US" dirty="0"/>
              <a:t>    - No client should be forced to depend on methods it does not use. Interfaces should be specific to clients' needs.</a:t>
            </a:r>
          </a:p>
          <a:p>
            <a:r>
              <a:rPr lang="en-US" dirty="0"/>
              <a:t>  - **Example**:</a:t>
            </a:r>
          </a:p>
          <a:p>
            <a:r>
              <a:rPr lang="en-US" dirty="0"/>
              <a:t>    - "Separate interfaces for printable and </a:t>
            </a:r>
            <a:r>
              <a:rPr lang="en-US" dirty="0" err="1"/>
              <a:t>scanable</a:t>
            </a:r>
            <a:r>
              <a:rPr lang="en-US" dirty="0"/>
              <a:t> functionalities rather than a single multifunction interface."</a:t>
            </a:r>
          </a:p>
          <a:p>
            <a:endParaRPr lang="en-US" dirty="0"/>
          </a:p>
          <a:p>
            <a:r>
              <a:rPr lang="en-US" dirty="0"/>
              <a:t>- **Dependency Inversion Principle (DIP)**:</a:t>
            </a:r>
          </a:p>
          <a:p>
            <a:r>
              <a:rPr lang="en-US" dirty="0"/>
              <a:t>  - **Explanation**:</a:t>
            </a:r>
          </a:p>
          <a:p>
            <a:r>
              <a:rPr lang="en-US" dirty="0"/>
              <a:t>    - High-level modules should not depend on low-level modules but on abstractions. Abstractions should not depend on details.</a:t>
            </a:r>
          </a:p>
          <a:p>
            <a:r>
              <a:rPr lang="en-US" dirty="0"/>
              <a:t>  - **Example**:</a:t>
            </a:r>
          </a:p>
          <a:p>
            <a:r>
              <a:rPr lang="en-US" dirty="0"/>
              <a:t>    - "A high-level module for processing orders should depend on an abstract payment processor interface, not on a concrete payment processor class."</a:t>
            </a:r>
          </a:p>
          <a:p>
            <a:endParaRPr lang="en-US" dirty="0"/>
          </a:p>
          <a:p>
            <a:r>
              <a:rPr lang="en-US" dirty="0"/>
              <a:t>**Background Information**:</a:t>
            </a:r>
          </a:p>
          <a:p>
            <a:r>
              <a:rPr lang="en-US" dirty="0"/>
              <a:t>- **SOLID Principles**:</a:t>
            </a:r>
          </a:p>
          <a:p>
            <a:r>
              <a:rPr lang="en-US" dirty="0"/>
              <a:t>  - Introduced by Robert C. Martin, also known as Uncle Bob, the SOLID principles help in creating a robust and maintainable object-oriented design.</a:t>
            </a:r>
          </a:p>
          <a:p>
            <a:endParaRPr lang="en-US" dirty="0"/>
          </a:p>
          <a:p>
            <a:r>
              <a:rPr lang="en-US" dirty="0"/>
              <a:t>**Example**:</a:t>
            </a:r>
          </a:p>
          <a:p>
            <a:r>
              <a:rPr lang="en-US" dirty="0"/>
              <a:t>- **Real-world Scenario**:</a:t>
            </a:r>
          </a:p>
          <a:p>
            <a:r>
              <a:rPr lang="en-US" dirty="0"/>
              <a:t>  - "In a project where we applied SOLID principles, the codebase became significantly easier to maintain and extend. For instance, by adhering to the Open/Closed Principle, we were able to add new features without modifying existing code, reducing the risk of introducing bugs."</a:t>
            </a:r>
          </a:p>
        </p:txBody>
      </p:sp>
      <p:sp>
        <p:nvSpPr>
          <p:cNvPr id="4" name="Slide Number Placeholder 3"/>
          <p:cNvSpPr>
            <a:spLocks noGrp="1"/>
          </p:cNvSpPr>
          <p:nvPr>
            <p:ph type="sldNum" sz="quarter" idx="5"/>
          </p:nvPr>
        </p:nvSpPr>
        <p:spPr/>
        <p:txBody>
          <a:bodyPr/>
          <a:lstStyle/>
          <a:p>
            <a:fld id="{B000E116-FC30-F34C-83A7-CCB9BA6C7CD6}" type="slidenum">
              <a:rPr lang="en-US" smtClean="0"/>
              <a:t>21</a:t>
            </a:fld>
            <a:endParaRPr lang="en-US"/>
          </a:p>
        </p:txBody>
      </p:sp>
    </p:spTree>
    <p:extLst>
      <p:ext uri="{BB962C8B-B14F-4D97-AF65-F5344CB8AC3E}">
        <p14:creationId xmlns:p14="http://schemas.microsoft.com/office/powerpoint/2010/main" val="33054232"/>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(11:40 - 11:45) </a:t>
            </a:r>
            <a:r>
              <a:rPr lang="en-US" dirty="0"/>
              <a:t>5 minutes</a:t>
            </a:r>
          </a:p>
          <a:p>
            <a:endParaRPr lang="en-US" dirty="0"/>
          </a:p>
          <a:p>
            <a:r>
              <a:rPr lang="en-US" dirty="0"/>
              <a:t>**One Sentence Summary**</a:t>
            </a:r>
          </a:p>
          <a:p>
            <a:r>
              <a:rPr lang="en-US" dirty="0"/>
              <a:t>- "The Single Responsibility Principle states that a class should have only one reason to change, focusing on a single job or responsibility."</a:t>
            </a:r>
          </a:p>
          <a:p>
            <a:endParaRPr lang="en-US" dirty="0"/>
          </a:p>
          <a:p>
            <a:r>
              <a:rPr lang="en-US" dirty="0"/>
              <a:t>**Detailed Notes**:</a:t>
            </a:r>
          </a:p>
          <a:p>
            <a:r>
              <a:rPr lang="en-US" dirty="0"/>
              <a:t>- **Introduction**:</a:t>
            </a:r>
          </a:p>
          <a:p>
            <a:r>
              <a:rPr lang="en-US" dirty="0"/>
              <a:t>  - Explain that the Single Responsibility Principle (SRP) is about ensuring that a class or module has only one reason to change.</a:t>
            </a:r>
          </a:p>
          <a:p>
            <a:endParaRPr lang="en-US" dirty="0"/>
          </a:p>
          <a:p>
            <a:r>
              <a:rPr lang="en-US" dirty="0"/>
              <a:t>- **A Class Should Have Only One Reason to Change**:</a:t>
            </a:r>
          </a:p>
          <a:p>
            <a:r>
              <a:rPr lang="en-US" dirty="0"/>
              <a:t>  - **Explanation**:</a:t>
            </a:r>
          </a:p>
          <a:p>
            <a:r>
              <a:rPr lang="en-US" dirty="0"/>
              <a:t>    - SRP emphasizes that a class should be responsible for only one part of the functionality provided by the software, and that responsibility should be entirely encapsulated by the class.</a:t>
            </a:r>
          </a:p>
          <a:p>
            <a:r>
              <a:rPr lang="en-US" dirty="0"/>
              <a:t>  - **Example**:</a:t>
            </a:r>
          </a:p>
          <a:p>
            <a:r>
              <a:rPr lang="en-US" dirty="0"/>
              <a:t>    - "A class handling user authentication should not also be responsible for sending email notifications. Instead, there should be separate classes for authentication and email notifications."</a:t>
            </a:r>
          </a:p>
          <a:p>
            <a:endParaRPr lang="en-US" dirty="0"/>
          </a:p>
          <a:p>
            <a:r>
              <a:rPr lang="en-US" dirty="0"/>
              <a:t>- **Focus on a Single Job or Responsibility**:</a:t>
            </a:r>
          </a:p>
          <a:p>
            <a:r>
              <a:rPr lang="en-US" dirty="0"/>
              <a:t>  - **Explanation**:</a:t>
            </a:r>
          </a:p>
          <a:p>
            <a:r>
              <a:rPr lang="en-US" dirty="0"/>
              <a:t>    - By focusing on a single responsibility, classes become smaller, easier to understand, and more maintainable. It also makes them easier to test and debug.</a:t>
            </a:r>
          </a:p>
          <a:p>
            <a:r>
              <a:rPr lang="en-US" dirty="0"/>
              <a:t>  - **Example**:</a:t>
            </a:r>
          </a:p>
          <a:p>
            <a:r>
              <a:rPr lang="en-US" dirty="0"/>
              <a:t>    - "Consider a class `</a:t>
            </a:r>
            <a:r>
              <a:rPr lang="en-US" dirty="0" err="1"/>
              <a:t>UserAuthenticator</a:t>
            </a:r>
            <a:r>
              <a:rPr lang="en-US" dirty="0"/>
              <a:t>` that handles only user authentication. This class should not include methods for logging or emailing users. Instead, these should be handled by separate classes like `Logger` and `</a:t>
            </a:r>
            <a:r>
              <a:rPr lang="en-US" dirty="0" err="1"/>
              <a:t>EmailSender</a:t>
            </a:r>
            <a:r>
              <a:rPr lang="en-US" dirty="0"/>
              <a:t>`."</a:t>
            </a:r>
          </a:p>
          <a:p>
            <a:endParaRPr lang="en-US" dirty="0"/>
          </a:p>
          <a:p>
            <a:r>
              <a:rPr lang="en-US" dirty="0"/>
              <a:t>**Background Information**:</a:t>
            </a:r>
          </a:p>
          <a:p>
            <a:r>
              <a:rPr lang="en-US" dirty="0"/>
              <a:t>- **Single Responsibility Principle (SRP)**:</a:t>
            </a:r>
          </a:p>
          <a:p>
            <a:r>
              <a:rPr lang="en-US" dirty="0"/>
              <a:t>  - SRP is one of the five SOLID principles of object-oriented design, introduced by Robert C. Martin (Uncle Bob). It aims to reduce the complexity of classes and enhance code maintainability.</a:t>
            </a:r>
          </a:p>
          <a:p>
            <a:endParaRPr lang="en-US" dirty="0"/>
          </a:p>
          <a:p>
            <a:r>
              <a:rPr lang="en-US" dirty="0"/>
              <a:t>**Example**:</a:t>
            </a:r>
          </a:p>
          <a:p>
            <a:r>
              <a:rPr lang="en-US" dirty="0"/>
              <a:t>- **Real-world Scenario**:</a:t>
            </a:r>
          </a:p>
          <a:p>
            <a:r>
              <a:rPr lang="en-US" dirty="0"/>
              <a:t>  - "In a project, we had a `</a:t>
            </a:r>
            <a:r>
              <a:rPr lang="en-US" dirty="0" err="1"/>
              <a:t>UserManager</a:t>
            </a:r>
            <a:r>
              <a:rPr lang="en-US" dirty="0"/>
              <a:t>` class that was initially handling multiple responsibilities, including user authentication, logging, and email notifications. By refactoring the code to adhere to SRP, we created separate classes for each responsibility. This made the codebase easier to manage and extend."</a:t>
            </a:r>
          </a:p>
          <a:p>
            <a:endParaRPr lang="en-US" dirty="0"/>
          </a:p>
          <a:p>
            <a:r>
              <a:rPr lang="en-US" dirty="0"/>
              <a:t>**Personal Anecdote**:</a:t>
            </a:r>
          </a:p>
          <a:p>
            <a:r>
              <a:rPr lang="en-US" dirty="0"/>
              <a:t>- **Hammer Example**:</a:t>
            </a:r>
          </a:p>
          <a:p>
            <a:r>
              <a:rPr lang="en-US" dirty="0"/>
              <a:t>  - "Think of a hammer as an example of SRP in action. A hammer is designed for one job: to drive nails into wood or other materials. It doesn't perform other tasks like measuring or cutting, which are the responsibilities of a tape measure or a saw. Similarly, in software, a class should be designed to do one thing well."</a:t>
            </a:r>
          </a:p>
        </p:txBody>
      </p:sp>
      <p:sp>
        <p:nvSpPr>
          <p:cNvPr id="4" name="Slide Number Placeholder 3"/>
          <p:cNvSpPr>
            <a:spLocks noGrp="1"/>
          </p:cNvSpPr>
          <p:nvPr>
            <p:ph type="sldNum" sz="quarter" idx="5"/>
          </p:nvPr>
        </p:nvSpPr>
        <p:spPr/>
        <p:txBody>
          <a:bodyPr/>
          <a:lstStyle/>
          <a:p>
            <a:fld id="{B000E116-FC30-F34C-83A7-CCB9BA6C7CD6}" type="slidenum">
              <a:rPr lang="en-US" smtClean="0"/>
              <a:t>22</a:t>
            </a:fld>
            <a:endParaRPr lang="en-US"/>
          </a:p>
        </p:txBody>
      </p:sp>
    </p:spTree>
    <p:extLst>
      <p:ext uri="{BB962C8B-B14F-4D97-AF65-F5344CB8AC3E}">
        <p14:creationId xmlns:p14="http://schemas.microsoft.com/office/powerpoint/2010/main" val="282636705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(11:45 - 11:50) </a:t>
            </a:r>
            <a:r>
              <a:rPr lang="en-US" dirty="0"/>
              <a:t>5 minutes</a:t>
            </a:r>
          </a:p>
          <a:p>
            <a:endParaRPr lang="en-US" dirty="0"/>
          </a:p>
          <a:p>
            <a:r>
              <a:rPr lang="en-US" dirty="0"/>
              <a:t>**One Sentence Summary**</a:t>
            </a:r>
          </a:p>
          <a:p>
            <a:r>
              <a:rPr lang="en-US" dirty="0"/>
              <a:t>- "The Open/Closed Principle states that software entities should be open for extension but closed for modification, allowing for new functionality without altering existing code."</a:t>
            </a:r>
          </a:p>
          <a:p>
            <a:endParaRPr lang="en-US" dirty="0"/>
          </a:p>
          <a:p>
            <a:r>
              <a:rPr lang="en-US" dirty="0"/>
              <a:t>**Detailed Notes**:</a:t>
            </a:r>
          </a:p>
          <a:p>
            <a:r>
              <a:rPr lang="en-US" dirty="0"/>
              <a:t>- **Introduction**:</a:t>
            </a:r>
          </a:p>
          <a:p>
            <a:r>
              <a:rPr lang="en-US" dirty="0"/>
              <a:t>  - Explain that the Open/Closed Principle (OCP) is about designing software entities such as classes, modules, and functions to allow their behavior to be extended without modifying their source code.</a:t>
            </a:r>
          </a:p>
          <a:p>
            <a:endParaRPr lang="en-US" dirty="0"/>
          </a:p>
          <a:p>
            <a:r>
              <a:rPr lang="en-US" dirty="0"/>
              <a:t>- **Open for Extension**:</a:t>
            </a:r>
          </a:p>
          <a:p>
            <a:r>
              <a:rPr lang="en-US" dirty="0"/>
              <a:t>  - **Explanation**:</a:t>
            </a:r>
          </a:p>
          <a:p>
            <a:r>
              <a:rPr lang="en-US" dirty="0"/>
              <a:t>    - Software entities should be extendable to allow for new functionality. This can be achieved through mechanisms like inheritance, interfaces, and abstract classes.</a:t>
            </a:r>
          </a:p>
          <a:p>
            <a:r>
              <a:rPr lang="en-US" dirty="0"/>
              <a:t>  - **Example**:</a:t>
            </a:r>
          </a:p>
          <a:p>
            <a:r>
              <a:rPr lang="en-US" dirty="0"/>
              <a:t>    - "In a payment processing system, you can extend the system to support new payment methods by creating new classes that implement a common `</a:t>
            </a:r>
            <a:r>
              <a:rPr lang="en-US" dirty="0" err="1"/>
              <a:t>PaymentProcessor</a:t>
            </a:r>
            <a:r>
              <a:rPr lang="en-US" dirty="0"/>
              <a:t>` interface, without altering the existing classes."</a:t>
            </a:r>
          </a:p>
          <a:p>
            <a:endParaRPr lang="en-US" dirty="0"/>
          </a:p>
          <a:p>
            <a:r>
              <a:rPr lang="en-US" dirty="0"/>
              <a:t>- **Closed for Modification**:</a:t>
            </a:r>
          </a:p>
          <a:p>
            <a:r>
              <a:rPr lang="en-US" dirty="0"/>
              <a:t>  - **Explanation**:</a:t>
            </a:r>
          </a:p>
          <a:p>
            <a:r>
              <a:rPr lang="en-US" dirty="0"/>
              <a:t>    - Once a class or module has been developed and tested, its source code should not be changed to add new behavior. This helps maintain stability and prevents the introduction of bugs.</a:t>
            </a:r>
          </a:p>
          <a:p>
            <a:r>
              <a:rPr lang="en-US" dirty="0"/>
              <a:t>  - **Example**:</a:t>
            </a:r>
          </a:p>
          <a:p>
            <a:r>
              <a:rPr lang="en-US" dirty="0"/>
              <a:t>    - "If the `</a:t>
            </a:r>
            <a:r>
              <a:rPr lang="en-US" dirty="0" err="1"/>
              <a:t>PaymentProcessor</a:t>
            </a:r>
            <a:r>
              <a:rPr lang="en-US" dirty="0"/>
              <a:t>` interface is already defined and used by the system, adding a new payment method like `</a:t>
            </a:r>
            <a:r>
              <a:rPr lang="en-US" dirty="0" err="1"/>
              <a:t>BitcoinPayment</a:t>
            </a:r>
            <a:r>
              <a:rPr lang="en-US" dirty="0"/>
              <a:t>` can be done by creating a new class `</a:t>
            </a:r>
            <a:r>
              <a:rPr lang="en-US" dirty="0" err="1"/>
              <a:t>BitcoinPaymentProcessor</a:t>
            </a:r>
            <a:r>
              <a:rPr lang="en-US" dirty="0"/>
              <a:t>` that implements `</a:t>
            </a:r>
            <a:r>
              <a:rPr lang="en-US" dirty="0" err="1"/>
              <a:t>PaymentProcessor</a:t>
            </a:r>
            <a:r>
              <a:rPr lang="en-US" dirty="0"/>
              <a:t>`, without changing the existing code for other payment methods."</a:t>
            </a:r>
          </a:p>
          <a:p>
            <a:endParaRPr lang="en-US" dirty="0"/>
          </a:p>
          <a:p>
            <a:r>
              <a:rPr lang="en-US" dirty="0"/>
              <a:t>**Background Information**:</a:t>
            </a:r>
          </a:p>
          <a:p>
            <a:r>
              <a:rPr lang="en-US" dirty="0"/>
              <a:t>- **Open/Closed Principle (OCP)**:</a:t>
            </a:r>
          </a:p>
          <a:p>
            <a:r>
              <a:rPr lang="en-US" dirty="0"/>
              <a:t>  - OCP is one of the SOLID principles of object-oriented design, formulated by Bertrand Meyer. It aims to make software systems more maintainable and scalable by preventing changes to existing, tested code.</a:t>
            </a:r>
          </a:p>
          <a:p>
            <a:endParaRPr lang="en-US" dirty="0"/>
          </a:p>
          <a:p>
            <a:r>
              <a:rPr lang="en-US" dirty="0"/>
              <a:t>**Example**:</a:t>
            </a:r>
          </a:p>
          <a:p>
            <a:r>
              <a:rPr lang="en-US" dirty="0"/>
              <a:t>- **Real-world Scenario**:</a:t>
            </a:r>
          </a:p>
          <a:p>
            <a:r>
              <a:rPr lang="en-US" dirty="0"/>
              <a:t>  - "In a previous project, we followed OCP by using interfaces and abstract classes for core functionalities. When we needed to add new features, we extended the existing codebase without modifying the original classes. This approach minimized the risk of introducing bugs and allowed us to add new features more efficiently."</a:t>
            </a:r>
          </a:p>
        </p:txBody>
      </p:sp>
      <p:sp>
        <p:nvSpPr>
          <p:cNvPr id="4" name="Slide Number Placeholder 3"/>
          <p:cNvSpPr>
            <a:spLocks noGrp="1"/>
          </p:cNvSpPr>
          <p:nvPr>
            <p:ph type="sldNum" sz="quarter" idx="5"/>
          </p:nvPr>
        </p:nvSpPr>
        <p:spPr/>
        <p:txBody>
          <a:bodyPr/>
          <a:lstStyle/>
          <a:p>
            <a:fld id="{B000E116-FC30-F34C-83A7-CCB9BA6C7CD6}" type="slidenum">
              <a:rPr lang="en-US" smtClean="0"/>
              <a:t>23</a:t>
            </a:fld>
            <a:endParaRPr lang="en-US"/>
          </a:p>
        </p:txBody>
      </p:sp>
    </p:spTree>
    <p:extLst>
      <p:ext uri="{BB962C8B-B14F-4D97-AF65-F5344CB8AC3E}">
        <p14:creationId xmlns:p14="http://schemas.microsoft.com/office/powerpoint/2010/main" val="207479617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(11:50 - 11:55) </a:t>
            </a:r>
            <a:r>
              <a:rPr lang="en-US" dirty="0"/>
              <a:t>5 minutes</a:t>
            </a:r>
          </a:p>
          <a:p>
            <a:endParaRPr lang="en-US" dirty="0"/>
          </a:p>
          <a:p>
            <a:r>
              <a:rPr lang="en-US" dirty="0"/>
              <a:t>**One Sentence Summary**</a:t>
            </a:r>
          </a:p>
          <a:p>
            <a:r>
              <a:rPr lang="en-US" dirty="0"/>
              <a:t>- "The </a:t>
            </a:r>
            <a:r>
              <a:rPr lang="en-US" dirty="0" err="1"/>
              <a:t>Liskov</a:t>
            </a:r>
            <a:r>
              <a:rPr lang="en-US" dirty="0"/>
              <a:t> Substitution Principle ensures that objects of a superclass should be replaceable with objects of a subclass without affecting the correctness of the program."</a:t>
            </a:r>
          </a:p>
          <a:p>
            <a:endParaRPr lang="en-US" dirty="0"/>
          </a:p>
          <a:p>
            <a:r>
              <a:rPr lang="en-US" dirty="0"/>
              <a:t>**Detailed Notes**:</a:t>
            </a:r>
          </a:p>
          <a:p>
            <a:r>
              <a:rPr lang="en-US" dirty="0"/>
              <a:t>- **Introduction**:</a:t>
            </a:r>
          </a:p>
          <a:p>
            <a:r>
              <a:rPr lang="en-US" dirty="0"/>
              <a:t>  - Explain that the </a:t>
            </a:r>
            <a:r>
              <a:rPr lang="en-US" dirty="0" err="1"/>
              <a:t>Liskov</a:t>
            </a:r>
            <a:r>
              <a:rPr lang="en-US" dirty="0"/>
              <a:t> Substitution Principle (LSP) is about ensuring that derived classes (subclasses) can be substituted for their base classes (</a:t>
            </a:r>
            <a:r>
              <a:rPr lang="en-US" dirty="0" err="1"/>
              <a:t>superclasses</a:t>
            </a:r>
            <a:r>
              <a:rPr lang="en-US" dirty="0"/>
              <a:t>) without altering the correctness of the program.</a:t>
            </a:r>
          </a:p>
          <a:p>
            <a:endParaRPr lang="en-US" dirty="0"/>
          </a:p>
          <a:p>
            <a:r>
              <a:rPr lang="en-US" dirty="0"/>
              <a:t>- **Subtypes Must Be Substitutable for Their Base Types**:</a:t>
            </a:r>
          </a:p>
          <a:p>
            <a:r>
              <a:rPr lang="en-US" dirty="0"/>
              <a:t>  - **Explanation**:</a:t>
            </a:r>
          </a:p>
          <a:p>
            <a:r>
              <a:rPr lang="en-US" dirty="0"/>
              <a:t>    - LSP states that functions that use pointers or references to a base class must be able to use objects of a derived class without knowing it. The derived class should extend the base class without changing its behavior.</a:t>
            </a:r>
          </a:p>
          <a:p>
            <a:r>
              <a:rPr lang="en-US" dirty="0"/>
              <a:t>  - **Example**:</a:t>
            </a:r>
          </a:p>
          <a:p>
            <a:r>
              <a:rPr lang="en-US" dirty="0"/>
              <a:t>    - "If you have a base class `Bird` with a method `fly()`, and a subclass `Sparrow` that extends `Bird`, any instance of `Sparrow` should be usable wherever `Bird` is expected, without causing errors or unexpected behavior."</a:t>
            </a:r>
          </a:p>
          <a:p>
            <a:endParaRPr lang="en-US" dirty="0"/>
          </a:p>
          <a:p>
            <a:r>
              <a:rPr lang="en-US" dirty="0"/>
              <a:t>- **Ensure Consistent Behavior**:</a:t>
            </a:r>
          </a:p>
          <a:p>
            <a:r>
              <a:rPr lang="en-US" dirty="0"/>
              <a:t>  - **Explanation**:</a:t>
            </a:r>
          </a:p>
          <a:p>
            <a:r>
              <a:rPr lang="en-US" dirty="0"/>
              <a:t>    - Subclasses should not override the base class's behavior in a way that violates the expectations established by the base class. This means ensuring that preconditions, postconditions, and invariants are maintained.</a:t>
            </a:r>
          </a:p>
          <a:p>
            <a:r>
              <a:rPr lang="en-US" dirty="0"/>
              <a:t>  - **Example**:</a:t>
            </a:r>
          </a:p>
          <a:p>
            <a:r>
              <a:rPr lang="en-US" dirty="0"/>
              <a:t>    - "If a subclass `Penguin` extends `Bird`, but `Penguin` cannot fly, using `Penguin` where `Bird` is expected would break the LSP if the `fly()` method is called. Instead, `Penguin` should not extend `Bird`, or the design should be reconsidered."</a:t>
            </a:r>
          </a:p>
          <a:p>
            <a:endParaRPr lang="en-US" dirty="0"/>
          </a:p>
          <a:p>
            <a:r>
              <a:rPr lang="en-US" dirty="0"/>
              <a:t>**Background Information**:</a:t>
            </a:r>
          </a:p>
          <a:p>
            <a:r>
              <a:rPr lang="en-US" dirty="0"/>
              <a:t>- **</a:t>
            </a:r>
            <a:r>
              <a:rPr lang="en-US" dirty="0" err="1"/>
              <a:t>Liskov</a:t>
            </a:r>
            <a:r>
              <a:rPr lang="en-US" dirty="0"/>
              <a:t> Substitution Principle (LSP)**:</a:t>
            </a:r>
          </a:p>
          <a:p>
            <a:r>
              <a:rPr lang="en-US" dirty="0"/>
              <a:t>  - Introduced by Barbara </a:t>
            </a:r>
            <a:r>
              <a:rPr lang="en-US" dirty="0" err="1"/>
              <a:t>Liskov</a:t>
            </a:r>
            <a:r>
              <a:rPr lang="en-US" dirty="0"/>
              <a:t> in a 1987 conference keynote, LSP is a fundamental principle in object-oriented design that ensures a subclass can stand in for its superclass without affecting the program's behavior.</a:t>
            </a:r>
          </a:p>
          <a:p>
            <a:endParaRPr lang="en-US" dirty="0"/>
          </a:p>
          <a:p>
            <a:r>
              <a:rPr lang="en-US" dirty="0"/>
              <a:t>**Example**:</a:t>
            </a:r>
          </a:p>
          <a:p>
            <a:r>
              <a:rPr lang="en-US" dirty="0"/>
              <a:t>- **Real-world Scenario**:</a:t>
            </a:r>
          </a:p>
          <a:p>
            <a:r>
              <a:rPr lang="en-US" dirty="0"/>
              <a:t>  - "In a project, we designed a class hierarchy for handling different types of documents. By adhering to LSP, we ensured that each specific document type, such as `</a:t>
            </a:r>
            <a:r>
              <a:rPr lang="en-US" dirty="0" err="1"/>
              <a:t>WordDocument</a:t>
            </a:r>
            <a:r>
              <a:rPr lang="en-US" dirty="0"/>
              <a:t>` and `</a:t>
            </a:r>
            <a:r>
              <a:rPr lang="en-US" dirty="0" err="1"/>
              <a:t>PdfDocument</a:t>
            </a:r>
            <a:r>
              <a:rPr lang="en-US" dirty="0"/>
              <a:t>`, could be used interchangeably where a generic `Document` type was expected. This made our code more flexible and robust."</a:t>
            </a:r>
          </a:p>
        </p:txBody>
      </p:sp>
      <p:sp>
        <p:nvSpPr>
          <p:cNvPr id="4" name="Slide Number Placeholder 3"/>
          <p:cNvSpPr>
            <a:spLocks noGrp="1"/>
          </p:cNvSpPr>
          <p:nvPr>
            <p:ph type="sldNum" sz="quarter" idx="5"/>
          </p:nvPr>
        </p:nvSpPr>
        <p:spPr/>
        <p:txBody>
          <a:bodyPr/>
          <a:lstStyle/>
          <a:p>
            <a:fld id="{B000E116-FC30-F34C-83A7-CCB9BA6C7CD6}" type="slidenum">
              <a:rPr lang="en-US" smtClean="0"/>
              <a:t>24</a:t>
            </a:fld>
            <a:endParaRPr lang="en-US"/>
          </a:p>
        </p:txBody>
      </p:sp>
    </p:spTree>
    <p:extLst>
      <p:ext uri="{BB962C8B-B14F-4D97-AF65-F5344CB8AC3E}">
        <p14:creationId xmlns:p14="http://schemas.microsoft.com/office/powerpoint/2010/main" val="79642892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(11:55 - 12:00) </a:t>
            </a:r>
            <a:r>
              <a:rPr lang="en-US" dirty="0"/>
              <a:t>5 minutes</a:t>
            </a:r>
          </a:p>
          <a:p>
            <a:endParaRPr lang="en-US" dirty="0"/>
          </a:p>
          <a:p>
            <a:r>
              <a:rPr lang="en-US" dirty="0"/>
              <a:t>#### Bullet Points:</a:t>
            </a:r>
          </a:p>
          <a:p>
            <a:r>
              <a:rPr lang="en-US" dirty="0"/>
              <a:t>- No client should be forced to depend on methods it does not use</a:t>
            </a:r>
          </a:p>
          <a:p>
            <a:r>
              <a:rPr lang="en-US" dirty="0"/>
              <a:t>- Keep interfaces small and focused</a:t>
            </a:r>
          </a:p>
          <a:p>
            <a:endParaRPr lang="en-US" dirty="0"/>
          </a:p>
          <a:p>
            <a:r>
              <a:rPr lang="en-US" dirty="0"/>
              <a:t>### Presenter Notes:</a:t>
            </a:r>
          </a:p>
          <a:p>
            <a:endParaRPr lang="en-US" dirty="0"/>
          </a:p>
          <a:p>
            <a:r>
              <a:rPr lang="en-US" dirty="0"/>
              <a:t>**One Sentence Summary**</a:t>
            </a:r>
          </a:p>
          <a:p>
            <a:r>
              <a:rPr lang="en-US" dirty="0"/>
              <a:t>- "The Interface Segregation Principle states that no client should be forced to depend on methods it does not use, promoting small and focused interfaces."</a:t>
            </a:r>
          </a:p>
          <a:p>
            <a:endParaRPr lang="en-US" dirty="0"/>
          </a:p>
          <a:p>
            <a:r>
              <a:rPr lang="en-US" dirty="0"/>
              <a:t>**Detailed Notes**:</a:t>
            </a:r>
          </a:p>
          <a:p>
            <a:r>
              <a:rPr lang="en-US" dirty="0"/>
              <a:t>- **Introduction**:</a:t>
            </a:r>
          </a:p>
          <a:p>
            <a:r>
              <a:rPr lang="en-US" dirty="0"/>
              <a:t>  - Explain that the Interface Segregation Principle (ISP) is about designing interfaces that are specific to the clients' needs rather than creating large, general-purpose interfaces.</a:t>
            </a:r>
          </a:p>
          <a:p>
            <a:endParaRPr lang="en-US" dirty="0"/>
          </a:p>
          <a:p>
            <a:r>
              <a:rPr lang="en-US" dirty="0"/>
              <a:t>- **No Client Should Be Forced to Depend on Methods It Does Not Use**:</a:t>
            </a:r>
          </a:p>
          <a:p>
            <a:r>
              <a:rPr lang="en-US" dirty="0"/>
              <a:t>  - **Explanation**:</a:t>
            </a:r>
          </a:p>
          <a:p>
            <a:r>
              <a:rPr lang="en-US" dirty="0"/>
              <a:t>    - ISP emphasizes that clients should not be forced to implement or depend on interfaces they do not use. This prevents unnecessary dependencies and keeps the system more modular.</a:t>
            </a:r>
          </a:p>
          <a:p>
            <a:r>
              <a:rPr lang="en-US" dirty="0"/>
              <a:t>  - **Example**:</a:t>
            </a:r>
          </a:p>
          <a:p>
            <a:r>
              <a:rPr lang="en-US" dirty="0"/>
              <a:t>    - "If you have an interface `Printer` with methods `print()` and `scan()`, but a class `</a:t>
            </a:r>
            <a:r>
              <a:rPr lang="en-US" dirty="0" err="1"/>
              <a:t>SimplePrinter</a:t>
            </a:r>
            <a:r>
              <a:rPr lang="en-US" dirty="0"/>
              <a:t>` only needs the `print()` method, `</a:t>
            </a:r>
            <a:r>
              <a:rPr lang="en-US" dirty="0" err="1"/>
              <a:t>SimplePrinter</a:t>
            </a:r>
            <a:r>
              <a:rPr lang="en-US" dirty="0"/>
              <a:t>` should not be forced to implement `scan()`. Instead, create separate interfaces for `Printable` and `Scannable`."</a:t>
            </a:r>
          </a:p>
          <a:p>
            <a:endParaRPr lang="en-US" dirty="0"/>
          </a:p>
          <a:p>
            <a:r>
              <a:rPr lang="en-US" dirty="0"/>
              <a:t>- **Keep Interfaces Small and Focused**:</a:t>
            </a:r>
          </a:p>
          <a:p>
            <a:r>
              <a:rPr lang="en-US" dirty="0"/>
              <a:t>  - **Explanation**:</a:t>
            </a:r>
          </a:p>
          <a:p>
            <a:r>
              <a:rPr lang="en-US" dirty="0"/>
              <a:t>    - Design interfaces to be small and focused on specific tasks. This makes them easier to implement and maintain, and allows for greater flexibility in the system.</a:t>
            </a:r>
          </a:p>
          <a:p>
            <a:r>
              <a:rPr lang="en-US" dirty="0"/>
              <a:t>  - **Example**:</a:t>
            </a:r>
          </a:p>
          <a:p>
            <a:r>
              <a:rPr lang="en-US" dirty="0"/>
              <a:t>    - "Instead of a single `Device` interface with methods for `print()`, `scan()`, `fax()`, and `copy()`, create smaller interfaces like `Printable`, `Scannable`, `Faxable`, and `Copiable` to allow classes to implement only the methods they need."</a:t>
            </a:r>
          </a:p>
          <a:p>
            <a:endParaRPr lang="en-US" dirty="0"/>
          </a:p>
          <a:p>
            <a:r>
              <a:rPr lang="en-US" dirty="0"/>
              <a:t>**Background Information**:</a:t>
            </a:r>
          </a:p>
          <a:p>
            <a:r>
              <a:rPr lang="en-US" dirty="0"/>
              <a:t>- **Interface Segregation Principle (ISP)**:</a:t>
            </a:r>
          </a:p>
          <a:p>
            <a:r>
              <a:rPr lang="en-US" dirty="0"/>
              <a:t>  - ISP is one of the SOLID principles of object-oriented design, introduced by Robert C. Martin. It promotes the use of small, client-specific interfaces over large, general-purpose interfaces.</a:t>
            </a:r>
          </a:p>
          <a:p>
            <a:endParaRPr lang="en-US" dirty="0"/>
          </a:p>
          <a:p>
            <a:r>
              <a:rPr lang="en-US" dirty="0"/>
              <a:t>**Example**:</a:t>
            </a:r>
          </a:p>
          <a:p>
            <a:r>
              <a:rPr lang="en-US" dirty="0"/>
              <a:t>- **Real-world Scenario**:</a:t>
            </a:r>
          </a:p>
          <a:p>
            <a:r>
              <a:rPr lang="en-US" dirty="0"/>
              <a:t>  - "In a project where we needed to integrate various peripheral devices, we initially had a large interface that combined multiple functionalities. This led to complex implementations and dependencies. By applying ISP, we refactored the code into smaller, focused interfaces, which simplified the implementation and improved code maintainability."</a:t>
            </a:r>
          </a:p>
        </p:txBody>
      </p:sp>
      <p:sp>
        <p:nvSpPr>
          <p:cNvPr id="4" name="Slide Number Placeholder 3"/>
          <p:cNvSpPr>
            <a:spLocks noGrp="1"/>
          </p:cNvSpPr>
          <p:nvPr>
            <p:ph type="sldNum" sz="quarter" idx="5"/>
          </p:nvPr>
        </p:nvSpPr>
        <p:spPr/>
        <p:txBody>
          <a:bodyPr/>
          <a:lstStyle/>
          <a:p>
            <a:fld id="{B000E116-FC30-F34C-83A7-CCB9BA6C7CD6}" type="slidenum">
              <a:rPr lang="en-US" smtClean="0"/>
              <a:t>25</a:t>
            </a:fld>
            <a:endParaRPr lang="en-US"/>
          </a:p>
        </p:txBody>
      </p:sp>
    </p:spTree>
    <p:extLst>
      <p:ext uri="{BB962C8B-B14F-4D97-AF65-F5344CB8AC3E}">
        <p14:creationId xmlns:p14="http://schemas.microsoft.com/office/powerpoint/2010/main" val="76505612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(12:00 - 12:05) </a:t>
            </a:r>
            <a:r>
              <a:rPr lang="en-US" dirty="0"/>
              <a:t>5 minutes</a:t>
            </a:r>
          </a:p>
          <a:p>
            <a:endParaRPr lang="en-US" dirty="0"/>
          </a:p>
          <a:p>
            <a:r>
              <a:rPr lang="en-US" dirty="0"/>
              <a:t>**One Sentence Summary**</a:t>
            </a:r>
          </a:p>
          <a:p>
            <a:r>
              <a:rPr lang="en-US" dirty="0"/>
              <a:t>- "The Dependency Inversion Principle states that high-level modules should not depend on low-level modules; both should depend on abstractions."</a:t>
            </a:r>
          </a:p>
          <a:p>
            <a:endParaRPr lang="en-US" dirty="0"/>
          </a:p>
          <a:p>
            <a:r>
              <a:rPr lang="en-US" dirty="0"/>
              <a:t>**Detailed Notes**:</a:t>
            </a:r>
          </a:p>
          <a:p>
            <a:r>
              <a:rPr lang="en-US" dirty="0"/>
              <a:t>- **Introduction**:</a:t>
            </a:r>
          </a:p>
          <a:p>
            <a:r>
              <a:rPr lang="en-US" dirty="0"/>
              <a:t>  - Explain that the Dependency Inversion Principle (DIP) is about reversing the conventional dependency relationships in object-oriented design.</a:t>
            </a:r>
          </a:p>
          <a:p>
            <a:endParaRPr lang="en-US" dirty="0"/>
          </a:p>
          <a:p>
            <a:r>
              <a:rPr lang="en-US" dirty="0"/>
              <a:t>- **High-level Modules Should Not Depend on Low-level Modules**:</a:t>
            </a:r>
          </a:p>
          <a:p>
            <a:r>
              <a:rPr lang="en-US" dirty="0"/>
              <a:t>  - **Explanation**:</a:t>
            </a:r>
          </a:p>
          <a:p>
            <a:r>
              <a:rPr lang="en-US" dirty="0"/>
              <a:t>    - DIP emphasizes that high-level modules, which contain complex business logic, should not depend on low-level modules, which handle more detailed operations. Instead, both should depend on abstractions such as interfaces or abstract classes.</a:t>
            </a:r>
          </a:p>
          <a:p>
            <a:r>
              <a:rPr lang="en-US" dirty="0"/>
              <a:t>  - **Example**:</a:t>
            </a:r>
          </a:p>
          <a:p>
            <a:r>
              <a:rPr lang="en-US" dirty="0"/>
              <a:t>    - "A high-level module for processing orders should not depend directly on a low-level module for sending emails. Instead, both should depend on an interface `</a:t>
            </a:r>
            <a:r>
              <a:rPr lang="en-US" dirty="0" err="1"/>
              <a:t>EmailService</a:t>
            </a:r>
            <a:r>
              <a:rPr lang="en-US" dirty="0"/>
              <a:t>` that abstracts the email sending functionality."</a:t>
            </a:r>
          </a:p>
          <a:p>
            <a:endParaRPr lang="en-US" dirty="0"/>
          </a:p>
          <a:p>
            <a:r>
              <a:rPr lang="en-US" dirty="0"/>
              <a:t>- **Depend on Abstractions, Not Concretions**:</a:t>
            </a:r>
          </a:p>
          <a:p>
            <a:r>
              <a:rPr lang="en-US" dirty="0"/>
              <a:t>  - **Explanation**:</a:t>
            </a:r>
          </a:p>
          <a:p>
            <a:r>
              <a:rPr lang="en-US" dirty="0"/>
              <a:t>    - By depending on abstractions, changes in low-level modules do not affect high-level modules. This makes the system more flexible and easier to maintain.</a:t>
            </a:r>
          </a:p>
          <a:p>
            <a:r>
              <a:rPr lang="en-US" dirty="0"/>
              <a:t>  - **Example**:</a:t>
            </a:r>
          </a:p>
          <a:p>
            <a:r>
              <a:rPr lang="en-US" dirty="0"/>
              <a:t>    - "The `</a:t>
            </a:r>
            <a:r>
              <a:rPr lang="en-US" dirty="0" err="1"/>
              <a:t>OrderProcessor</a:t>
            </a:r>
            <a:r>
              <a:rPr lang="en-US" dirty="0"/>
              <a:t>` class should depend on an `</a:t>
            </a:r>
            <a:r>
              <a:rPr lang="en-US" dirty="0" err="1"/>
              <a:t>IEmailService</a:t>
            </a:r>
            <a:r>
              <a:rPr lang="en-US" dirty="0"/>
              <a:t>` interface rather than a concrete `</a:t>
            </a:r>
            <a:r>
              <a:rPr lang="en-US" dirty="0" err="1"/>
              <a:t>EmailSender</a:t>
            </a:r>
            <a:r>
              <a:rPr lang="en-US" dirty="0"/>
              <a:t>` class. This way, you can easily swap out different implementations of `</a:t>
            </a:r>
            <a:r>
              <a:rPr lang="en-US" dirty="0" err="1"/>
              <a:t>IEmailService</a:t>
            </a:r>
            <a:r>
              <a:rPr lang="en-US" dirty="0"/>
              <a:t>` without modifying `</a:t>
            </a:r>
            <a:r>
              <a:rPr lang="en-US" dirty="0" err="1"/>
              <a:t>OrderProcessor</a:t>
            </a:r>
            <a:r>
              <a:rPr lang="en-US" dirty="0"/>
              <a:t>`."</a:t>
            </a:r>
          </a:p>
          <a:p>
            <a:endParaRPr lang="en-US" dirty="0"/>
          </a:p>
          <a:p>
            <a:r>
              <a:rPr lang="en-US" dirty="0"/>
              <a:t>**Background Information**:</a:t>
            </a:r>
          </a:p>
          <a:p>
            <a:r>
              <a:rPr lang="en-US" dirty="0"/>
              <a:t>- **Dependency Inversion Principle (DIP)**:</a:t>
            </a:r>
          </a:p>
          <a:p>
            <a:r>
              <a:rPr lang="en-US" dirty="0"/>
              <a:t>  - DIP is one of the SOLID principles of object-oriented design, introduced by Robert C. Martin. It aims to decouple software modules, making them more modular, testable, and maintainable.</a:t>
            </a:r>
          </a:p>
          <a:p>
            <a:endParaRPr lang="en-US" dirty="0"/>
          </a:p>
          <a:p>
            <a:r>
              <a:rPr lang="en-US" dirty="0"/>
              <a:t>**Example**:</a:t>
            </a:r>
          </a:p>
          <a:p>
            <a:r>
              <a:rPr lang="en-US" dirty="0"/>
              <a:t>- **Real-world Scenario**:</a:t>
            </a:r>
          </a:p>
          <a:p>
            <a:r>
              <a:rPr lang="en-US" dirty="0"/>
              <a:t>  - "In a project, we initially had tight coupling between our business logic and data access layers. By applying DIP, we introduced interfaces for data access, which allowed us to switch between different data storage mechanisms without changing the business logic. This significantly improved our system's flexibility and maintainability."</a:t>
            </a:r>
          </a:p>
        </p:txBody>
      </p:sp>
      <p:sp>
        <p:nvSpPr>
          <p:cNvPr id="4" name="Slide Number Placeholder 3"/>
          <p:cNvSpPr>
            <a:spLocks noGrp="1"/>
          </p:cNvSpPr>
          <p:nvPr>
            <p:ph type="sldNum" sz="quarter" idx="5"/>
          </p:nvPr>
        </p:nvSpPr>
        <p:spPr/>
        <p:txBody>
          <a:bodyPr/>
          <a:lstStyle/>
          <a:p>
            <a:fld id="{B000E116-FC30-F34C-83A7-CCB9BA6C7CD6}" type="slidenum">
              <a:rPr lang="en-US" smtClean="0"/>
              <a:t>26</a:t>
            </a:fld>
            <a:endParaRPr lang="en-US"/>
          </a:p>
        </p:txBody>
      </p:sp>
    </p:spTree>
    <p:extLst>
      <p:ext uri="{BB962C8B-B14F-4D97-AF65-F5344CB8AC3E}">
        <p14:creationId xmlns:p14="http://schemas.microsoft.com/office/powerpoint/2010/main" val="3225393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(12:05) </a:t>
            </a:r>
            <a:r>
              <a:rPr lang="en-US" dirty="0"/>
              <a:t>Up to when people want to take lunch</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**One Sentence Summary**</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"Conclude the morning session by summarizing key takeaways, addressing participant questions, and previewing the afternoon session."</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**Detailed Notes**: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**Summarize Key Takeaways from the Morning Session**: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**Emphasize the Importance of TDD, AI Tools, and Software Craftsmanship Principles**: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Highlight how TDD helps in building reliable and maintainable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Stress the benefits of integrating AI tools like GitHub Copilot and ChatGPT to enhance productivity and learning.</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Reinforce the value of software craftsmanship principles in writing clean, maintainable, and scalable code.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**Encourage Continuous Practice and Improvement**: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Encourage participants to continuously practice the principles and techniques learned.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Suggest regular use of TDD, leveraging AI tools, and adhering to craftsmanship principles in their projects.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**Open Floor for Questions and Discussions**: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**Address Any Challenges Faced by Participants**: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Invite participants to share any difficulties or challenges they encountered during the session.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**Provide Solutions and Additional Resources as Needed**:</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Offer solutions to the issues raised and suggest additional resources for further learning.</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**Preview of the Afternoon Session**: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**Remaining Craftsmanship Principles**: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Mention that the remaining principles of software craftsmanship will be covered in the afternoon.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**Focus on the Roman Numeral Calculator Kata**: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Explain that the next practical exercise will be the Roman Numeral Calculator kata, which will reinforce TDD and refactoring techniques.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**Introduction to Refactoring Techniques and the Bowling Kata**: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Highlight that the session will also include an introduction to refactoring techniques and another practical exercise with the Bowling kata.</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**Background Information**:</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**Wrap-Up and Q&amp;A**:</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The wrap-up session is crucial for reinforcing the day's learning, addressing any uncertainties, and setting the stage for the next session. It's an opportunity for participants to clarify doubts and for the instructor to gauge the session's effectiveness.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**Example**:</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**Real-world Scenario**:</a:t>
            </a:r>
          </a:p>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  - "In previous workshops, the wrap-up session proved to be invaluable. Participants shared their experiences and challenges, which led to insightful discussions and deeper understanding. It also helped us tailor the upcoming sessions to better meet their needs."</a:t>
            </a:r>
          </a:p>
        </p:txBody>
      </p:sp>
      <p:sp>
        <p:nvSpPr>
          <p:cNvPr id="4" name="Slide Number Placeholder 3"/>
          <p:cNvSpPr>
            <a:spLocks noGrp="1"/>
          </p:cNvSpPr>
          <p:nvPr>
            <p:ph type="sldNum" sz="quarter" idx="5"/>
          </p:nvPr>
        </p:nvSpPr>
        <p:spPr/>
        <p:txBody>
          <a:bodyPr/>
          <a:lstStyle/>
          <a:p>
            <a:fld id="{B000E116-FC30-F34C-83A7-CCB9BA6C7CD6}" type="slidenum">
              <a:rPr lang="en-US" smtClean="0"/>
              <a:t>27</a:t>
            </a:fld>
            <a:endParaRPr lang="en-US"/>
          </a:p>
        </p:txBody>
      </p:sp>
    </p:spTree>
    <p:extLst>
      <p:ext uri="{BB962C8B-B14F-4D97-AF65-F5344CB8AC3E}">
        <p14:creationId xmlns:p14="http://schemas.microsoft.com/office/powerpoint/2010/main" val="1524844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(9:10 - 9:20) </a:t>
            </a:r>
            <a:r>
              <a:rPr lang="en-US" dirty="0"/>
              <a:t>10 minutes</a:t>
            </a:r>
          </a:p>
          <a:p>
            <a:endParaRPr lang="en-US" dirty="0"/>
          </a:p>
          <a:p>
            <a:r>
              <a:rPr lang="en-US" dirty="0"/>
              <a:t>**One Sentence Summary**</a:t>
            </a:r>
          </a:p>
          <a:p>
            <a:r>
              <a:rPr lang="en-US" dirty="0"/>
              <a:t>- "Participants share their backgrounds and experience levels to tailor the course content effectively."</a:t>
            </a:r>
          </a:p>
          <a:p>
            <a:endParaRPr lang="en-US" dirty="0"/>
          </a:p>
          <a:p>
            <a:r>
              <a:rPr lang="en-US" dirty="0"/>
              <a:t>**Detailed Notes:**</a:t>
            </a:r>
          </a:p>
          <a:p>
            <a:r>
              <a:rPr lang="en-US" dirty="0"/>
              <a:t>- **Introduction**:</a:t>
            </a:r>
          </a:p>
          <a:p>
            <a:r>
              <a:rPr lang="en-US" dirty="0"/>
              <a:t>  - Explain the importance of understanding participants' backgrounds to tailor the course content to their needs.</a:t>
            </a:r>
          </a:p>
          <a:p>
            <a:r>
              <a:rPr lang="en-US" dirty="0"/>
              <a:t>  - Encourage everyone to be open and share their experiences to create a collaborative learning environment.</a:t>
            </a:r>
          </a:p>
          <a:p>
            <a:r>
              <a:rPr lang="en-US" dirty="0"/>
              <a:t>- **Background**:</a:t>
            </a:r>
          </a:p>
          <a:p>
            <a:r>
              <a:rPr lang="en-US" dirty="0"/>
              <a:t>  - Ask participants to introduce themselves, including:</a:t>
            </a:r>
          </a:p>
          <a:p>
            <a:r>
              <a:rPr lang="en-US" dirty="0"/>
              <a:t>    - Their current role and experience in software development.</a:t>
            </a:r>
          </a:p>
          <a:p>
            <a:r>
              <a:rPr lang="en-US" dirty="0"/>
              <a:t>    - Any prior experience with Test-Driven Development (TDD).</a:t>
            </a:r>
          </a:p>
          <a:p>
            <a:r>
              <a:rPr lang="en-US" dirty="0"/>
              <a:t>    - Familiarity with AI tools like GitHub Copilot and ChatGPT.</a:t>
            </a:r>
          </a:p>
          <a:p>
            <a:r>
              <a:rPr lang="en-US" dirty="0"/>
              <a:t>- **Discussion Points**:</a:t>
            </a:r>
          </a:p>
          <a:p>
            <a:r>
              <a:rPr lang="en-US" dirty="0"/>
              <a:t>  - **TDD Experience**:</a:t>
            </a:r>
          </a:p>
          <a:p>
            <a:r>
              <a:rPr lang="en-US" dirty="0"/>
              <a:t>    - If participants have used TDD before, ask about their experiences and challenges.</a:t>
            </a:r>
          </a:p>
          <a:p>
            <a:r>
              <a:rPr lang="en-US" dirty="0"/>
              <a:t>    - If they are new to TDD, ask what they hope to learn and achieve.</a:t>
            </a:r>
          </a:p>
          <a:p>
            <a:r>
              <a:rPr lang="en-US" dirty="0"/>
              <a:t>  - **AI Tools Experience**:</a:t>
            </a:r>
          </a:p>
          <a:p>
            <a:r>
              <a:rPr lang="en-US" dirty="0"/>
              <a:t>    - For those familiar with AI tools, ask how they have integrated these tools into their workflows.</a:t>
            </a:r>
          </a:p>
          <a:p>
            <a:r>
              <a:rPr lang="en-US" dirty="0"/>
              <a:t>    - For newcomers, discuss their expectations and what specific AI capabilities they are interested in exploring.</a:t>
            </a:r>
          </a:p>
          <a:p>
            <a:r>
              <a:rPr lang="en-US" dirty="0"/>
              <a:t>- **Goals and Expectations**:</a:t>
            </a:r>
          </a:p>
          <a:p>
            <a:r>
              <a:rPr lang="en-US" dirty="0"/>
              <a:t>  - Encourage participants to share their goals for the course and what they hope to take away from it.</a:t>
            </a:r>
          </a:p>
          <a:p>
            <a:r>
              <a:rPr lang="en-US" dirty="0"/>
              <a:t>  - Use this information to highlight relevant sections of the course that will meet their needs and interests.</a:t>
            </a:r>
          </a:p>
          <a:p>
            <a:endParaRPr lang="en-US" dirty="0"/>
          </a:p>
          <a:p>
            <a:r>
              <a:rPr lang="en-US" dirty="0"/>
              <a:t>**Background Information:**</a:t>
            </a:r>
          </a:p>
          <a:p>
            <a:r>
              <a:rPr lang="en-US" dirty="0"/>
              <a:t>- **TDD**:</a:t>
            </a:r>
          </a:p>
          <a:p>
            <a:r>
              <a:rPr lang="en-US" dirty="0"/>
              <a:t>  - TDD is a software development approach where tests are written before the code. This method ensures that the code meets the requirements and helps in identifying bugs early.</a:t>
            </a:r>
          </a:p>
          <a:p>
            <a:r>
              <a:rPr lang="en-US" dirty="0"/>
              <a:t>- **AI Tools**:</a:t>
            </a:r>
          </a:p>
          <a:p>
            <a:r>
              <a:rPr lang="en-US" dirty="0"/>
              <a:t>  - AI tools like GitHub Copilot and ChatGPT can assist in various aspects of coding, from generating code snippets to providing debugging assistance. These tools help streamline the development process and increase productivity.</a:t>
            </a:r>
          </a:p>
          <a:p>
            <a:endParaRPr lang="en-US" dirty="0"/>
          </a:p>
          <a:p>
            <a:r>
              <a:rPr lang="en-US" dirty="0"/>
              <a:t>**Example**:</a:t>
            </a:r>
          </a:p>
          <a:p>
            <a:r>
              <a:rPr lang="en-US" dirty="0"/>
              <a:t>- **Participant Story**: </a:t>
            </a:r>
          </a:p>
          <a:p>
            <a:r>
              <a:rPr lang="en-US" dirty="0"/>
              <a:t>  - Share an example of how previous participants have benefited from sharing their backgrounds. For instance, "In a previous session, we had a mix of experienced developers and beginners. By understanding everyone's background, we could pair up participants for hands-on exercises, resulting in a highly collaborative and effective learning experience."</a:t>
            </a:r>
          </a:p>
        </p:txBody>
      </p:sp>
      <p:sp>
        <p:nvSpPr>
          <p:cNvPr id="4" name="Slide Number Placeholder 3"/>
          <p:cNvSpPr>
            <a:spLocks noGrp="1"/>
          </p:cNvSpPr>
          <p:nvPr>
            <p:ph type="sldNum" sz="quarter" idx="5"/>
          </p:nvPr>
        </p:nvSpPr>
        <p:spPr/>
        <p:txBody>
          <a:bodyPr/>
          <a:lstStyle/>
          <a:p>
            <a:fld id="{B000E116-FC30-F34C-83A7-CCB9BA6C7CD6}" type="slidenum">
              <a:rPr lang="en-US" smtClean="0"/>
              <a:t>3</a:t>
            </a:fld>
            <a:endParaRPr lang="en-US"/>
          </a:p>
        </p:txBody>
      </p:sp>
    </p:spTree>
    <p:extLst>
      <p:ext uri="{BB962C8B-B14F-4D97-AF65-F5344CB8AC3E}">
        <p14:creationId xmlns:p14="http://schemas.microsoft.com/office/powerpoint/2010/main" val="37128733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(9:20 - 9:25) </a:t>
            </a:r>
            <a:r>
              <a:rPr lang="en-US" dirty="0"/>
              <a:t>5 minutes</a:t>
            </a:r>
          </a:p>
          <a:p>
            <a:endParaRPr lang="en-US" dirty="0"/>
          </a:p>
          <a:p>
            <a:r>
              <a:rPr lang="en-US" dirty="0"/>
              <a:t>**One Sentence Summary**</a:t>
            </a:r>
          </a:p>
          <a:p>
            <a:r>
              <a:rPr lang="en-US" dirty="0"/>
              <a:t>- "Understand how Tyler Morgan, the Intelligent Engineering Course Assistant, will support your learning journey."</a:t>
            </a:r>
          </a:p>
          <a:p>
            <a:endParaRPr lang="en-US" dirty="0"/>
          </a:p>
          <a:p>
            <a:r>
              <a:rPr lang="en-US" dirty="0"/>
              <a:t>**Detailed Notes:**</a:t>
            </a:r>
          </a:p>
          <a:p>
            <a:r>
              <a:rPr lang="en-US" dirty="0"/>
              <a:t>- **Introduction**:</a:t>
            </a:r>
          </a:p>
          <a:p>
            <a:r>
              <a:rPr lang="en-US" dirty="0"/>
              <a:t>  - Introduce Tyler Morgan as the course assistant and explain their role in supporting the course.</a:t>
            </a:r>
          </a:p>
          <a:p>
            <a:r>
              <a:rPr lang="en-US" dirty="0"/>
              <a:t>  - Highlight the unique value Tyler brings to the course through their expertise and use of AI tools.</a:t>
            </a:r>
          </a:p>
          <a:p>
            <a:endParaRPr lang="en-US" dirty="0"/>
          </a:p>
          <a:p>
            <a:r>
              <a:rPr lang="en-US" dirty="0"/>
              <a:t>- **Role Description**:</a:t>
            </a:r>
          </a:p>
          <a:p>
            <a:r>
              <a:rPr lang="en-US" dirty="0"/>
              <a:t>  - **Course Material Assistance**: Explain that Tyler will assist with course material, including explaining concepts and guiding exercises.</a:t>
            </a:r>
          </a:p>
          <a:p>
            <a:r>
              <a:rPr lang="en-US" dirty="0"/>
              <a:t>  - **Expert Advice**: Tyler will provide expert advice on software engineering practices, particularly focusing on TDD and AI integration.</a:t>
            </a:r>
          </a:p>
          <a:p>
            <a:r>
              <a:rPr lang="en-US" dirty="0"/>
              <a:t>  - **Real-time Support**: Emphasize that Tyler will be available for real-time support throughout the course, answering questions and providing insights.</a:t>
            </a:r>
          </a:p>
          <a:p>
            <a:endParaRPr lang="en-US" dirty="0"/>
          </a:p>
          <a:p>
            <a:r>
              <a:rPr lang="en-US" dirty="0"/>
              <a:t>- **AI Tools Integration**:</a:t>
            </a:r>
          </a:p>
          <a:p>
            <a:r>
              <a:rPr lang="en-US" dirty="0"/>
              <a:t>  - **Leveraging AI**: Discuss how Tyler will leverage AI tools like ChatGPT to enhance the learning experience.</a:t>
            </a:r>
          </a:p>
          <a:p>
            <a:r>
              <a:rPr lang="en-US" dirty="0"/>
              <a:t>  - **Examples**: Mention specific scenarios where Tyler can use AI tools to assist participants, such as generating code snippets, debugging, and providing explanations.</a:t>
            </a:r>
          </a:p>
          <a:p>
            <a:endParaRPr lang="en-US" dirty="0"/>
          </a:p>
          <a:p>
            <a:r>
              <a:rPr lang="en-US" dirty="0"/>
              <a:t>**Background Information**:</a:t>
            </a:r>
          </a:p>
          <a:p>
            <a:r>
              <a:rPr lang="en-US" dirty="0"/>
              <a:t>- **Course Assistant Role**:</a:t>
            </a:r>
          </a:p>
          <a:p>
            <a:r>
              <a:rPr lang="en-US" dirty="0"/>
              <a:t>  - In many educational settings, a course assistant plays a crucial role in bridging the gap between the instructor and participants. They provide additional support, clarify doubts, and ensure smooth course progression.</a:t>
            </a:r>
          </a:p>
          <a:p>
            <a:endParaRPr lang="en-US" dirty="0"/>
          </a:p>
          <a:p>
            <a:r>
              <a:rPr lang="en-US" dirty="0"/>
              <a:t>- **AI Integration in Education**:</a:t>
            </a:r>
          </a:p>
          <a:p>
            <a:r>
              <a:rPr lang="en-US" dirty="0"/>
              <a:t>  - The integration of AI tools in educational environments is transforming how courses are taught and learned. AI can provide personalized assistance, immediate feedback, and additional resources, making learning more efficient and engaging.</a:t>
            </a:r>
          </a:p>
          <a:p>
            <a:endParaRPr lang="en-US" dirty="0"/>
          </a:p>
          <a:p>
            <a:r>
              <a:rPr lang="en-US" dirty="0"/>
              <a:t>**Example**:</a:t>
            </a:r>
          </a:p>
          <a:p>
            <a:r>
              <a:rPr lang="en-US" dirty="0"/>
              <a:t>- **Supporting Participants**:</a:t>
            </a:r>
          </a:p>
          <a:p>
            <a:r>
              <a:rPr lang="en-US" dirty="0"/>
              <a:t>  - "For example, if you’re stuck on a coding exercise, Tyler can use ChatGPT to provide explanations or generate relevant code snippets to help you overcome the challenge. This immediate assistance ensures you can continue progressing without unnecessary delays."</a:t>
            </a:r>
          </a:p>
        </p:txBody>
      </p:sp>
      <p:sp>
        <p:nvSpPr>
          <p:cNvPr id="4" name="Slide Number Placeholder 3"/>
          <p:cNvSpPr>
            <a:spLocks noGrp="1"/>
          </p:cNvSpPr>
          <p:nvPr>
            <p:ph type="sldNum" sz="quarter" idx="5"/>
          </p:nvPr>
        </p:nvSpPr>
        <p:spPr/>
        <p:txBody>
          <a:bodyPr/>
          <a:lstStyle/>
          <a:p>
            <a:fld id="{B000E116-FC30-F34C-83A7-CCB9BA6C7CD6}" type="slidenum">
              <a:rPr lang="en-US" smtClean="0"/>
              <a:t>4</a:t>
            </a:fld>
            <a:endParaRPr lang="en-US"/>
          </a:p>
        </p:txBody>
      </p:sp>
    </p:spTree>
    <p:extLst>
      <p:ext uri="{BB962C8B-B14F-4D97-AF65-F5344CB8AC3E}">
        <p14:creationId xmlns:p14="http://schemas.microsoft.com/office/powerpoint/2010/main" val="268609427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(9:25 - 9:30) </a:t>
            </a:r>
            <a:r>
              <a:rPr lang="en-US" dirty="0"/>
              <a:t>5 minutes</a:t>
            </a:r>
          </a:p>
          <a:p>
            <a:endParaRPr lang="en-US" dirty="0"/>
          </a:p>
          <a:p>
            <a:r>
              <a:rPr lang="en-US" dirty="0"/>
              <a:t>**One Sentence Summary**</a:t>
            </a:r>
          </a:p>
          <a:p>
            <a:r>
              <a:rPr lang="en-US" dirty="0"/>
              <a:t>- "Learn how Tyler Morgan can assist you with explanations, suggestions, and answering questions on TDD and AI integration."</a:t>
            </a:r>
          </a:p>
          <a:p>
            <a:endParaRPr lang="en-US" dirty="0"/>
          </a:p>
          <a:p>
            <a:r>
              <a:rPr lang="en-US" dirty="0"/>
              <a:t>**Detailed Notes:**</a:t>
            </a:r>
          </a:p>
          <a:p>
            <a:r>
              <a:rPr lang="en-US" dirty="0"/>
              <a:t>- **Introduction**:</a:t>
            </a:r>
          </a:p>
          <a:p>
            <a:r>
              <a:rPr lang="en-US" dirty="0"/>
              <a:t>  - Explain that Tyler Morgan is here to enhance the learning experience by providing timely and effective assistance.</a:t>
            </a:r>
          </a:p>
          <a:p>
            <a:r>
              <a:rPr lang="en-US" dirty="0"/>
              <a:t>  - Emphasize the benefits of having access to an experienced course assistant.</a:t>
            </a:r>
          </a:p>
          <a:p>
            <a:endParaRPr lang="en-US" dirty="0"/>
          </a:p>
          <a:p>
            <a:r>
              <a:rPr lang="en-US" dirty="0"/>
              <a:t>- **Providing Explanations and Suggestions**:</a:t>
            </a:r>
          </a:p>
          <a:p>
            <a:r>
              <a:rPr lang="en-US" dirty="0"/>
              <a:t>  - **Concept Clarification**: Tyler can clarify complex concepts related to TDD and AI tools, making them easier to understand.</a:t>
            </a:r>
          </a:p>
          <a:p>
            <a:r>
              <a:rPr lang="en-US" dirty="0"/>
              <a:t>  - **Code Suggestions**: Using AI tools like GitHub Copilot, Tyler can provide code suggestions to help participants write efficient and effective code.</a:t>
            </a:r>
          </a:p>
          <a:p>
            <a:r>
              <a:rPr lang="en-US" dirty="0"/>
              <a:t>  - **Refactoring Tips**: Tyler can suggest ways to improve and refactor code to follow best practices and enhance maintainability.</a:t>
            </a:r>
          </a:p>
          <a:p>
            <a:endParaRPr lang="en-US" dirty="0"/>
          </a:p>
          <a:p>
            <a:r>
              <a:rPr lang="en-US" dirty="0"/>
              <a:t>- **Answering Questions Related to TDD and AI Integration**:</a:t>
            </a:r>
          </a:p>
          <a:p>
            <a:r>
              <a:rPr lang="en-US" dirty="0"/>
              <a:t>  - **TDD Practices**: Participants can ask Tyler about specific TDD practices, challenges, and how to apply them effectively in their projects.</a:t>
            </a:r>
          </a:p>
          <a:p>
            <a:r>
              <a:rPr lang="en-US" dirty="0"/>
              <a:t>  - **AI Tools Usage**: Tyler can answer questions on how to integrate AI tools like GitHub Copilot and ChatGPT into the development workflow.</a:t>
            </a:r>
          </a:p>
          <a:p>
            <a:r>
              <a:rPr lang="en-US" dirty="0"/>
              <a:t>  - **Problem-Solving**: Tyler can assist with troubleshooting and problem-solving, leveraging AI tools to provide accurate and helpful responses.</a:t>
            </a:r>
          </a:p>
          <a:p>
            <a:endParaRPr lang="en-US" dirty="0"/>
          </a:p>
          <a:p>
            <a:r>
              <a:rPr lang="en-US" dirty="0"/>
              <a:t>**Background Information**:</a:t>
            </a:r>
          </a:p>
          <a:p>
            <a:r>
              <a:rPr lang="en-US" dirty="0"/>
              <a:t>- **TDD and AI Tools**:</a:t>
            </a:r>
          </a:p>
          <a:p>
            <a:r>
              <a:rPr lang="en-US" dirty="0"/>
              <a:t>  - TDD helps in developing robust, error-free code by writing tests before code implementation. AI tools like GitHub Copilot enhance this process by providing intelligent code suggestions and autocompletion.</a:t>
            </a:r>
          </a:p>
          <a:p>
            <a:r>
              <a:rPr lang="en-US" dirty="0"/>
              <a:t>  - The combination of TDD and AI tools can significantly boost productivity and code quality.</a:t>
            </a:r>
          </a:p>
          <a:p>
            <a:endParaRPr lang="en-US" dirty="0"/>
          </a:p>
          <a:p>
            <a:r>
              <a:rPr lang="en-US" dirty="0"/>
              <a:t>**Example**:</a:t>
            </a:r>
          </a:p>
          <a:p>
            <a:r>
              <a:rPr lang="en-US" dirty="0"/>
              <a:t>- **Practical Assistance**:</a:t>
            </a:r>
          </a:p>
          <a:p>
            <a:r>
              <a:rPr lang="en-US" dirty="0"/>
              <a:t>  - "For example, if you're unsure how to write a test case for a specific function, Tyler can generate an example test case using GitHub Copilot. Additionally, if you encounter an error or bug, Tyler can use ChatGPT to help diagnose and suggest fixes, ensuring you stay on track with your development."</a:t>
            </a:r>
          </a:p>
        </p:txBody>
      </p:sp>
      <p:sp>
        <p:nvSpPr>
          <p:cNvPr id="4" name="Slide Number Placeholder 3"/>
          <p:cNvSpPr>
            <a:spLocks noGrp="1"/>
          </p:cNvSpPr>
          <p:nvPr>
            <p:ph type="sldNum" sz="quarter" idx="5"/>
          </p:nvPr>
        </p:nvSpPr>
        <p:spPr/>
        <p:txBody>
          <a:bodyPr/>
          <a:lstStyle/>
          <a:p>
            <a:fld id="{B000E116-FC30-F34C-83A7-CCB9BA6C7CD6}" type="slidenum">
              <a:rPr lang="en-US" smtClean="0"/>
              <a:t>5</a:t>
            </a:fld>
            <a:endParaRPr lang="en-US"/>
          </a:p>
        </p:txBody>
      </p:sp>
    </p:spTree>
    <p:extLst>
      <p:ext uri="{BB962C8B-B14F-4D97-AF65-F5344CB8AC3E}">
        <p14:creationId xmlns:p14="http://schemas.microsoft.com/office/powerpoint/2010/main" val="399947044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(9:30 - 9:35) </a:t>
            </a:r>
            <a:r>
              <a:rPr lang="en-US" dirty="0"/>
              <a:t>5 minutes</a:t>
            </a:r>
          </a:p>
          <a:p>
            <a:endParaRPr lang="en-US" dirty="0"/>
          </a:p>
          <a:p>
            <a:r>
              <a:rPr lang="en-US" dirty="0"/>
              <a:t>**One Sentence Summary**</a:t>
            </a:r>
          </a:p>
          <a:p>
            <a:r>
              <a:rPr lang="en-US" dirty="0"/>
              <a:t>- "An overview of the course modules and the key learning outcomes participants can expect."</a:t>
            </a:r>
          </a:p>
          <a:p>
            <a:endParaRPr lang="en-US" dirty="0"/>
          </a:p>
          <a:p>
            <a:r>
              <a:rPr lang="en-US" dirty="0"/>
              <a:t>**Detailed Notes:**</a:t>
            </a:r>
          </a:p>
          <a:p>
            <a:r>
              <a:rPr lang="en-US" dirty="0"/>
              <a:t>- **Introduction**:</a:t>
            </a:r>
          </a:p>
          <a:p>
            <a:r>
              <a:rPr lang="en-US" dirty="0"/>
              <a:t>  - Briefly introduce the structure of the course, mentioning the different modules and how they build upon each other.</a:t>
            </a:r>
          </a:p>
          <a:p>
            <a:endParaRPr lang="en-US" dirty="0"/>
          </a:p>
          <a:p>
            <a:r>
              <a:rPr lang="en-US" dirty="0"/>
              <a:t>- **Course Modules**:</a:t>
            </a:r>
          </a:p>
          <a:p>
            <a:r>
              <a:rPr lang="en-US" dirty="0"/>
              <a:t>  - **Introduction to TDD**: Explain that the course will start with the fundamentals of Test-Driven Development, covering its principles and practices.</a:t>
            </a:r>
          </a:p>
          <a:p>
            <a:r>
              <a:rPr lang="en-US" dirty="0"/>
              <a:t>  - **Introduction to AI Tools**: Participants will learn how to leverage AI tools like GitHub Copilot and ChatGPT in their development workflow.</a:t>
            </a:r>
          </a:p>
          <a:p>
            <a:r>
              <a:rPr lang="en-US" dirty="0"/>
              <a:t>  - **Integration of TDD and AI**: Demonstrate how TDD and AI tools can be combined to enhance productivity and code quality.</a:t>
            </a:r>
          </a:p>
          <a:p>
            <a:r>
              <a:rPr lang="en-US" dirty="0"/>
              <a:t>  - **Software Craftsmanship Principles**: Introduce key principles like SOLID, DRY, and YAGNI to ensure maintainable and scalable code.</a:t>
            </a:r>
          </a:p>
          <a:p>
            <a:r>
              <a:rPr lang="en-US" dirty="0"/>
              <a:t>  - **Practical Exercises**: Each module includes hands-on exercises to reinforce learning and provide practical experience.</a:t>
            </a:r>
          </a:p>
          <a:p>
            <a:endParaRPr lang="en-US" dirty="0"/>
          </a:p>
          <a:p>
            <a:r>
              <a:rPr lang="en-US" dirty="0"/>
              <a:t>- **Learning Outcomes**:</a:t>
            </a:r>
          </a:p>
          <a:p>
            <a:r>
              <a:rPr lang="en-US" dirty="0"/>
              <a:t>  - **Mastery of TDD**: By the end of the course, participants will have a strong understanding of TDD and how to apply it in their projects.</a:t>
            </a:r>
          </a:p>
          <a:p>
            <a:r>
              <a:rPr lang="en-US" dirty="0"/>
              <a:t>  - **Proficiency with AI Tools**: Participants will become proficient in using AI tools like GitHub Copilot and ChatGPT to aid in coding, testing, and debugging.</a:t>
            </a:r>
          </a:p>
          <a:p>
            <a:r>
              <a:rPr lang="en-US" dirty="0"/>
              <a:t>  - **Improved Code Quality**: Through the application of software craftsmanship principles, participants will learn to write clean, maintainable, and efficient code.</a:t>
            </a:r>
          </a:p>
          <a:p>
            <a:r>
              <a:rPr lang="en-US" dirty="0"/>
              <a:t>  - **Enhanced Productivity**: The integration of TDD and AI tools will enable participants to work more efficiently, reducing time spent on routine tasks and focusing on higher-level problem-solving.</a:t>
            </a:r>
          </a:p>
          <a:p>
            <a:endParaRPr lang="en-US" dirty="0"/>
          </a:p>
          <a:p>
            <a:r>
              <a:rPr lang="en-US" dirty="0"/>
              <a:t>**Background Information**:</a:t>
            </a:r>
          </a:p>
          <a:p>
            <a:r>
              <a:rPr lang="en-US" dirty="0"/>
              <a:t>- **Test-Driven Development (TDD)**:</a:t>
            </a:r>
          </a:p>
          <a:p>
            <a:r>
              <a:rPr lang="en-US" dirty="0"/>
              <a:t>  - TDD is a development methodology where tests are written before the code. It ensures that the codebase is continuously tested, leading to higher quality and fewer bugs.</a:t>
            </a:r>
          </a:p>
          <a:p>
            <a:r>
              <a:rPr lang="en-US" dirty="0"/>
              <a:t>- **AI Tools in Development**:</a:t>
            </a:r>
          </a:p>
          <a:p>
            <a:r>
              <a:rPr lang="en-US" dirty="0"/>
              <a:t>  - Tools like GitHub Copilot use machine learning to provide code suggestions, autocompletion, and even generate entire functions based on comments. ChatGPT can assist with debugging, explaining code, and offering best practices.</a:t>
            </a:r>
          </a:p>
          <a:p>
            <a:endParaRPr lang="en-US" dirty="0"/>
          </a:p>
          <a:p>
            <a:r>
              <a:rPr lang="en-US" dirty="0"/>
              <a:t>**Example**:</a:t>
            </a:r>
          </a:p>
          <a:p>
            <a:r>
              <a:rPr lang="en-US" dirty="0"/>
              <a:t>- **Course Structure**:</a:t>
            </a:r>
          </a:p>
          <a:p>
            <a:r>
              <a:rPr lang="en-US" dirty="0"/>
              <a:t>  - "For instance, in the module on integrating TDD and AI, we will take a simple coding problem like Fizz Buzz and walk through it using TDD principles, while GitHub Copilot assists in generating tests and code. This hands-on approach ensures that participants not only learn the theory but also apply it in real-world scenarios."</a:t>
            </a:r>
          </a:p>
        </p:txBody>
      </p:sp>
      <p:sp>
        <p:nvSpPr>
          <p:cNvPr id="4" name="Slide Number Placeholder 3"/>
          <p:cNvSpPr>
            <a:spLocks noGrp="1"/>
          </p:cNvSpPr>
          <p:nvPr>
            <p:ph type="sldNum" sz="quarter" idx="5"/>
          </p:nvPr>
        </p:nvSpPr>
        <p:spPr/>
        <p:txBody>
          <a:bodyPr/>
          <a:lstStyle/>
          <a:p>
            <a:fld id="{B000E116-FC30-F34C-83A7-CCB9BA6C7CD6}" type="slidenum">
              <a:rPr lang="en-US" smtClean="0"/>
              <a:t>6</a:t>
            </a:fld>
            <a:endParaRPr lang="en-US"/>
          </a:p>
        </p:txBody>
      </p:sp>
    </p:spTree>
    <p:extLst>
      <p:ext uri="{BB962C8B-B14F-4D97-AF65-F5344CB8AC3E}">
        <p14:creationId xmlns:p14="http://schemas.microsoft.com/office/powerpoint/2010/main" val="2306486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(9:35 - 9:40) </a:t>
            </a:r>
            <a:r>
              <a:rPr lang="en-US" dirty="0"/>
              <a:t>5 minutes</a:t>
            </a:r>
          </a:p>
          <a:p>
            <a:endParaRPr lang="en-US" dirty="0"/>
          </a:p>
          <a:p>
            <a:r>
              <a:rPr lang="en-US" dirty="0"/>
              <a:t>**One Sentence Summary**</a:t>
            </a:r>
          </a:p>
          <a:p>
            <a:r>
              <a:rPr lang="en-US" dirty="0"/>
              <a:t>- "Explore how AI tools enhance various aspects of software engineering, including coding, testing, and documentation."</a:t>
            </a:r>
          </a:p>
          <a:p>
            <a:endParaRPr lang="en-US" dirty="0"/>
          </a:p>
          <a:p>
            <a:r>
              <a:rPr lang="en-US" dirty="0"/>
              <a:t>**Detailed Notes:**</a:t>
            </a:r>
          </a:p>
          <a:p>
            <a:r>
              <a:rPr lang="en-US" dirty="0"/>
              <a:t>- **Introduction**:</a:t>
            </a:r>
          </a:p>
          <a:p>
            <a:r>
              <a:rPr lang="en-US" dirty="0"/>
              <a:t>  - Discuss the growing role of AI in software engineering and how it is transforming traditional practices.</a:t>
            </a:r>
          </a:p>
          <a:p>
            <a:endParaRPr lang="en-US" dirty="0"/>
          </a:p>
          <a:p>
            <a:r>
              <a:rPr lang="en-US" dirty="0"/>
              <a:t>- **How AI Tools Assist**:</a:t>
            </a:r>
          </a:p>
          <a:p>
            <a:r>
              <a:rPr lang="en-US" dirty="0"/>
              <a:t>  - **Coding**:</a:t>
            </a:r>
          </a:p>
          <a:p>
            <a:r>
              <a:rPr lang="en-US" dirty="0"/>
              <a:t>    - **Code Suggestions**: AI tools like GitHub Copilot provide intelligent code suggestions and autocompletions, helping developers write code faster.</a:t>
            </a:r>
          </a:p>
          <a:p>
            <a:r>
              <a:rPr lang="en-US" dirty="0"/>
              <a:t>    - **Code Generation**: AI can generate entire code snippets or functions based on comments or prompts, reducing boilerplate code writing.</a:t>
            </a:r>
          </a:p>
          <a:p>
            <a:r>
              <a:rPr lang="en-US" dirty="0"/>
              <a:t>    - **Learning New Languages**: AI assists developers in writing code in languages they are less familiar with, providing examples and syntax suggestions.</a:t>
            </a:r>
          </a:p>
          <a:p>
            <a:r>
              <a:rPr lang="en-US" dirty="0"/>
              <a:t>  - **Testing**:</a:t>
            </a:r>
          </a:p>
          <a:p>
            <a:r>
              <a:rPr lang="en-US" dirty="0"/>
              <a:t>    - **Test Case Generation**: AI can suggest test cases based on the code, ensuring comprehensive test coverage.</a:t>
            </a:r>
          </a:p>
          <a:p>
            <a:r>
              <a:rPr lang="en-US" dirty="0"/>
              <a:t>    - **Debugging**: AI tools can help identify and fix bugs by analyzing code and suggesting potential solutions.</a:t>
            </a:r>
          </a:p>
          <a:p>
            <a:r>
              <a:rPr lang="en-US" dirty="0"/>
              <a:t>  - **Documentation**:</a:t>
            </a:r>
          </a:p>
          <a:p>
            <a:r>
              <a:rPr lang="en-US" dirty="0"/>
              <a:t>    - **Code Comments**: AI can generate meaningful comments for the code, explaining the purpose and functionality of different sections.</a:t>
            </a:r>
          </a:p>
          <a:p>
            <a:r>
              <a:rPr lang="en-US" dirty="0"/>
              <a:t>    - **Documentation Generation**: AI can assist in creating documentation for APIs and other software components, ensuring that documentation is accurate and up-to-date.</a:t>
            </a:r>
          </a:p>
          <a:p>
            <a:endParaRPr lang="en-US" dirty="0"/>
          </a:p>
          <a:p>
            <a:r>
              <a:rPr lang="en-US" dirty="0"/>
              <a:t>- **Benefits of Integrating AI**:</a:t>
            </a:r>
          </a:p>
          <a:p>
            <a:r>
              <a:rPr lang="en-US" dirty="0"/>
              <a:t>  - **Increased Productivity**: Automating routine tasks allows developers to focus on more complex and creative aspects of development.</a:t>
            </a:r>
          </a:p>
          <a:p>
            <a:r>
              <a:rPr lang="en-US" dirty="0"/>
              <a:t>  - **Enhanced Code Quality**: AI tools provide suggestions and improvements that lead to cleaner, more maintainable code.</a:t>
            </a:r>
          </a:p>
          <a:p>
            <a:r>
              <a:rPr lang="en-US" dirty="0"/>
              <a:t>  - **Continuous Learning**: AI tools help developers learn best practices and new techniques by providing real-time feedback and examples.</a:t>
            </a:r>
          </a:p>
          <a:p>
            <a:r>
              <a:rPr lang="en-US" dirty="0"/>
              <a:t>  - **Time Savings**: Faster coding, testing, and documentation processes reduce development time and accelerate project completion.</a:t>
            </a:r>
          </a:p>
          <a:p>
            <a:endParaRPr lang="en-US" dirty="0"/>
          </a:p>
          <a:p>
            <a:r>
              <a:rPr lang="en-US" dirty="0"/>
              <a:t>**Background Information**:</a:t>
            </a:r>
          </a:p>
          <a:p>
            <a:r>
              <a:rPr lang="en-US" dirty="0"/>
              <a:t>- **AI in Software Development**:</a:t>
            </a:r>
          </a:p>
          <a:p>
            <a:r>
              <a:rPr lang="en-US" dirty="0"/>
              <a:t>  - AI tools have evolved significantly in recent years, with models like OpenAI’s Codex powering GitHub Copilot. These tools use machine learning to understand and generate code, providing valuable assistance throughout the development lifecycle.</a:t>
            </a:r>
          </a:p>
          <a:p>
            <a:endParaRPr lang="en-US" dirty="0"/>
          </a:p>
          <a:p>
            <a:r>
              <a:rPr lang="en-US" dirty="0"/>
              <a:t>**Example**:</a:t>
            </a:r>
          </a:p>
          <a:p>
            <a:r>
              <a:rPr lang="en-US" dirty="0"/>
              <a:t>- **Practical Application**:</a:t>
            </a:r>
          </a:p>
          <a:p>
            <a:r>
              <a:rPr lang="en-US" dirty="0"/>
              <a:t>  - "In a recent project, I used GitHub Copilot to quickly generate regular expressions and handle common coding tasks, which significantly reduced development time. Additionally, ChatGPT helped me debug complex issues by providing detailed explanations and solutions, ensuring the project stayed on track and met its deadlines."</a:t>
            </a:r>
          </a:p>
        </p:txBody>
      </p:sp>
      <p:sp>
        <p:nvSpPr>
          <p:cNvPr id="4" name="Slide Number Placeholder 3"/>
          <p:cNvSpPr>
            <a:spLocks noGrp="1"/>
          </p:cNvSpPr>
          <p:nvPr>
            <p:ph type="sldNum" sz="quarter" idx="5"/>
          </p:nvPr>
        </p:nvSpPr>
        <p:spPr/>
        <p:txBody>
          <a:bodyPr/>
          <a:lstStyle/>
          <a:p>
            <a:fld id="{B000E116-FC30-F34C-83A7-CCB9BA6C7CD6}" type="slidenum">
              <a:rPr lang="en-US" smtClean="0"/>
              <a:t>7</a:t>
            </a:fld>
            <a:endParaRPr lang="en-US"/>
          </a:p>
        </p:txBody>
      </p:sp>
    </p:spTree>
    <p:extLst>
      <p:ext uri="{BB962C8B-B14F-4D97-AF65-F5344CB8AC3E}">
        <p14:creationId xmlns:p14="http://schemas.microsoft.com/office/powerpoint/2010/main" val="21386012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(9:40 - 9:45) </a:t>
            </a:r>
            <a:r>
              <a:rPr lang="en-US" dirty="0"/>
              <a:t>5 minutes</a:t>
            </a:r>
          </a:p>
          <a:p>
            <a:endParaRPr lang="en-US" dirty="0"/>
          </a:p>
          <a:p>
            <a:r>
              <a:rPr lang="en-US" dirty="0"/>
              <a:t>**One Sentence Summary**</a:t>
            </a:r>
          </a:p>
          <a:p>
            <a:r>
              <a:rPr lang="en-US" dirty="0"/>
              <a:t>- "An introduction to the capabilities of GitHub Copilot, GitHub Copilot Chat, and ChatGPT, and their practical use cases in software development."</a:t>
            </a:r>
          </a:p>
          <a:p>
            <a:endParaRPr lang="en-US" dirty="0"/>
          </a:p>
          <a:p>
            <a:r>
              <a:rPr lang="en-US" dirty="0"/>
              <a:t>**Detailed Notes:**</a:t>
            </a:r>
          </a:p>
          <a:p>
            <a:r>
              <a:rPr lang="en-US" dirty="0"/>
              <a:t>- **Introduction**:</a:t>
            </a:r>
          </a:p>
          <a:p>
            <a:r>
              <a:rPr lang="en-US" dirty="0"/>
              <a:t>  - Explain the purpose of this slide is to provide an overview of three powerful AI tools: GitHub Copilot, GitHub Copilot Chat, and ChatGPT.</a:t>
            </a:r>
          </a:p>
          <a:p>
            <a:endParaRPr lang="en-US" dirty="0"/>
          </a:p>
          <a:p>
            <a:r>
              <a:rPr lang="en-US" dirty="0"/>
              <a:t>- **Capabilities of GitHub Copilot**:</a:t>
            </a:r>
          </a:p>
          <a:p>
            <a:r>
              <a:rPr lang="en-US" dirty="0"/>
              <a:t>  - **Code Autocompletion**: GitHub Copilot offers intelligent code completions as you type, suggesting entire lines or blocks of code.</a:t>
            </a:r>
          </a:p>
          <a:p>
            <a:r>
              <a:rPr lang="en-US" dirty="0"/>
              <a:t>  - **Code Generation**: It can generate boilerplate code, functions, and even complex algorithms based on comments and context.</a:t>
            </a:r>
          </a:p>
          <a:p>
            <a:r>
              <a:rPr lang="en-US" dirty="0"/>
              <a:t>  - **Learning New Syntax**: Helps developers write code in languages they are less familiar with by providing syntax and usage examples.</a:t>
            </a:r>
          </a:p>
          <a:p>
            <a:r>
              <a:rPr lang="en-US" dirty="0"/>
              <a:t>  - **Refactoring Assistance**: Suggests improvements and </a:t>
            </a:r>
            <a:r>
              <a:rPr lang="en-US" dirty="0" err="1"/>
              <a:t>refactorings</a:t>
            </a:r>
            <a:r>
              <a:rPr lang="en-US" dirty="0"/>
              <a:t> to enhance code quality and maintainability.</a:t>
            </a:r>
          </a:p>
          <a:p>
            <a:endParaRPr lang="en-US" dirty="0"/>
          </a:p>
          <a:p>
            <a:r>
              <a:rPr lang="en-US" dirty="0"/>
              <a:t>- **Use Cases for GitHub Copilot Chat**:</a:t>
            </a:r>
          </a:p>
          <a:p>
            <a:r>
              <a:rPr lang="en-US" dirty="0"/>
              <a:t>  - **Interactive Debugging**: Developers can interactively debug their code by asking Copilot Chat for help with specific errors or issues.</a:t>
            </a:r>
          </a:p>
          <a:p>
            <a:r>
              <a:rPr lang="en-US" dirty="0"/>
              <a:t>  - **Contextual Assistance**: Provides contextual help based on the code you are writing, offering explanations and suggestions for improvement.</a:t>
            </a:r>
          </a:p>
          <a:p>
            <a:r>
              <a:rPr lang="en-US" dirty="0"/>
              <a:t>  - **Code Review Help**: Assists in reviewing code by pointing out potential issues and suggesting best practices.</a:t>
            </a:r>
          </a:p>
          <a:p>
            <a:endParaRPr lang="en-US" dirty="0"/>
          </a:p>
          <a:p>
            <a:r>
              <a:rPr lang="en-US" dirty="0"/>
              <a:t>- **Use Cases for ChatGPT**:</a:t>
            </a:r>
          </a:p>
          <a:p>
            <a:r>
              <a:rPr lang="en-US" dirty="0"/>
              <a:t>  - **Explaining Code**: ChatGPT can provide detailed explanations of code snippets, helping developers understand complex logic.</a:t>
            </a:r>
          </a:p>
          <a:p>
            <a:r>
              <a:rPr lang="en-US" dirty="0"/>
              <a:t>  - **Debugging Assistance**: Offers potential solutions for bugs and errors, guiding developers through the debugging process.</a:t>
            </a:r>
          </a:p>
          <a:p>
            <a:r>
              <a:rPr lang="en-US" dirty="0"/>
              <a:t>  - **Learning and Knowledge Expansion**: Answers questions about programming concepts, best practices, and provides tutorials on new technologies.</a:t>
            </a:r>
          </a:p>
          <a:p>
            <a:r>
              <a:rPr lang="en-US" dirty="0"/>
              <a:t>  - **Documentation and Comments**: Generates meaningful comments and documentation for code, ensuring it is well-documented and easier to maintain.</a:t>
            </a:r>
          </a:p>
          <a:p>
            <a:endParaRPr lang="en-US" dirty="0"/>
          </a:p>
          <a:p>
            <a:r>
              <a:rPr lang="en-US" dirty="0"/>
              <a:t>**Background Information**:</a:t>
            </a:r>
          </a:p>
          <a:p>
            <a:r>
              <a:rPr lang="en-US" dirty="0"/>
              <a:t>- **GitHub Copilot**:</a:t>
            </a:r>
          </a:p>
          <a:p>
            <a:r>
              <a:rPr lang="en-US" dirty="0"/>
              <a:t>  - Developed by GitHub and OpenAI, GitHub Copilot is powered by OpenAI’s Codex model. It is designed to assist developers by providing real-time code suggestions and completions based on the context of the code being written.</a:t>
            </a:r>
          </a:p>
          <a:p>
            <a:r>
              <a:rPr lang="en-US" dirty="0"/>
              <a:t>- **GitHub Copilot Chat**:</a:t>
            </a:r>
          </a:p>
          <a:p>
            <a:r>
              <a:rPr lang="en-US" dirty="0"/>
              <a:t>  - An extension of GitHub Copilot, Copilot Chat provides interactive, context-aware assistance directly within the development environment. It enhances the coding experience by offering real-time feedback and support.</a:t>
            </a:r>
          </a:p>
          <a:p>
            <a:r>
              <a:rPr lang="en-US" dirty="0"/>
              <a:t>- **ChatGPT**:</a:t>
            </a:r>
          </a:p>
          <a:p>
            <a:r>
              <a:rPr lang="en-US" dirty="0"/>
              <a:t>  - ChatGPT, developed by OpenAI, is a conversational AI model that can understand and generate human-like text. It is versatile and can be used for various tasks such as answering questions, providing explanations, and generating text based on prompts.</a:t>
            </a:r>
          </a:p>
          <a:p>
            <a:endParaRPr lang="en-US" dirty="0"/>
          </a:p>
          <a:p>
            <a:r>
              <a:rPr lang="en-US" dirty="0"/>
              <a:t>**Example**:</a:t>
            </a:r>
          </a:p>
          <a:p>
            <a:r>
              <a:rPr lang="en-US" dirty="0"/>
              <a:t>- **Using GitHub Copilot**:</a:t>
            </a:r>
          </a:p>
          <a:p>
            <a:r>
              <a:rPr lang="en-US" dirty="0"/>
              <a:t>  - "For example, while working on a project, I needed to write a complex regular expression. GitHub Copilot provided accurate suggestions that saved me time and ensured the regex was correct."</a:t>
            </a:r>
          </a:p>
          <a:p>
            <a:r>
              <a:rPr lang="en-US" dirty="0"/>
              <a:t>- **Using GitHub Copilot Chat**:</a:t>
            </a:r>
          </a:p>
          <a:p>
            <a:r>
              <a:rPr lang="en-US" dirty="0"/>
              <a:t>  - "During another project, I faced an unexpected bug. By using GitHub Copilot Chat, I could interactively ask for help, and it guided me through debugging steps, which quickly led me to the solution."</a:t>
            </a:r>
          </a:p>
          <a:p>
            <a:r>
              <a:rPr lang="en-US" dirty="0"/>
              <a:t>- **Using ChatGPT**:</a:t>
            </a:r>
          </a:p>
          <a:p>
            <a:r>
              <a:rPr lang="en-US" dirty="0"/>
              <a:t>  - "I often use ChatGPT to explain difficult code sections or to get quick tutorials on new technologies. This helps me stay productive and continuously learn new skills."</a:t>
            </a:r>
          </a:p>
        </p:txBody>
      </p:sp>
      <p:sp>
        <p:nvSpPr>
          <p:cNvPr id="4" name="Slide Number Placeholder 3"/>
          <p:cNvSpPr>
            <a:spLocks noGrp="1"/>
          </p:cNvSpPr>
          <p:nvPr>
            <p:ph type="sldNum" sz="quarter" idx="5"/>
          </p:nvPr>
        </p:nvSpPr>
        <p:spPr/>
        <p:txBody>
          <a:bodyPr/>
          <a:lstStyle/>
          <a:p>
            <a:fld id="{B000E116-FC30-F34C-83A7-CCB9BA6C7CD6}" type="slidenum">
              <a:rPr lang="en-US" smtClean="0"/>
              <a:t>8</a:t>
            </a:fld>
            <a:endParaRPr lang="en-US"/>
          </a:p>
        </p:txBody>
      </p:sp>
    </p:spTree>
    <p:extLst>
      <p:ext uri="{BB962C8B-B14F-4D97-AF65-F5344CB8AC3E}">
        <p14:creationId xmlns:p14="http://schemas.microsoft.com/office/powerpoint/2010/main" val="154163188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b="1" dirty="0"/>
              <a:t>(9:45 - 9:50) </a:t>
            </a:r>
            <a:r>
              <a:rPr lang="en-US" dirty="0"/>
              <a:t>5 minutes</a:t>
            </a:r>
          </a:p>
          <a:p>
            <a:endParaRPr lang="en-US" dirty="0"/>
          </a:p>
          <a:p>
            <a:r>
              <a:rPr lang="en-US" dirty="0"/>
              <a:t>**One Sentence Summary**</a:t>
            </a:r>
          </a:p>
          <a:p>
            <a:r>
              <a:rPr lang="en-US" dirty="0"/>
              <a:t>- "Learn how to maximize the effectiveness of GitHub Copilot and Copilot Chat with pro tips, including effective prompts, useful hotkeys, and interactive chat features."</a:t>
            </a:r>
          </a:p>
          <a:p>
            <a:endParaRPr lang="en-US" dirty="0"/>
          </a:p>
          <a:p>
            <a:r>
              <a:rPr lang="en-US" dirty="0"/>
              <a:t>**Detailed Notes:**</a:t>
            </a:r>
          </a:p>
          <a:p>
            <a:r>
              <a:rPr lang="en-US" dirty="0"/>
              <a:t>- **Introduction**:</a:t>
            </a:r>
          </a:p>
          <a:p>
            <a:r>
              <a:rPr lang="en-US" dirty="0"/>
              <a:t>  - Explain that this slide covers practical tips for getting the most out of GitHub Copilot and GitHub Copilot Chat, focusing on effective prompting, useful hotkeys, and leveraging the interactive chat features.</a:t>
            </a:r>
          </a:p>
          <a:p>
            <a:endParaRPr lang="en-US" dirty="0"/>
          </a:p>
          <a:p>
            <a:r>
              <a:rPr lang="en-US" dirty="0"/>
              <a:t>- **Effective Prompts and Hotkeys**:</a:t>
            </a:r>
          </a:p>
          <a:p>
            <a:r>
              <a:rPr lang="en-US" dirty="0"/>
              <a:t>  - **Use Clear, Detailed Comments**:</a:t>
            </a:r>
          </a:p>
          <a:p>
            <a:r>
              <a:rPr lang="en-US" dirty="0"/>
              <a:t>    - Be Descriptive: Use specific comments to describe the functionality you want. For example, "Generate a function to sort an array of integers."</a:t>
            </a:r>
          </a:p>
          <a:p>
            <a:r>
              <a:rPr lang="en-US" dirty="0"/>
              <a:t>    - Provide Examples: Include example inputs and outputs in comments to guide Copilot in generating accurate code. For example, "// Example input: [3, 1, 4], Example output: [1, 3, 4]".</a:t>
            </a:r>
          </a:p>
          <a:p>
            <a:r>
              <a:rPr lang="en-US" dirty="0"/>
              <a:t>  - **Utilize Hotkeys for Efficiency**:</a:t>
            </a:r>
          </a:p>
          <a:p>
            <a:r>
              <a:rPr lang="en-US" dirty="0"/>
              <a:t>    - Autocomplete Suggestions: Use `Tab` or `Enter` to accept Copilot's suggestions.</a:t>
            </a:r>
          </a:p>
          <a:p>
            <a:r>
              <a:rPr lang="en-US" dirty="0"/>
              <a:t>    - Trigger Suggestions: Use `Ctrl + Space` (or `</a:t>
            </a:r>
            <a:r>
              <a:rPr lang="en-US" dirty="0" err="1"/>
              <a:t>Cmd</a:t>
            </a:r>
            <a:r>
              <a:rPr lang="en-US" dirty="0"/>
              <a:t> + Space` on Mac) to manually trigger Copilot suggestions.</a:t>
            </a:r>
          </a:p>
          <a:p>
            <a:r>
              <a:rPr lang="en-US" dirty="0"/>
              <a:t>    - Cycle Through Suggestions: Use `Alt + ]` and `Alt + [` (or `Option + ]` and `Option + [` on Mac) to cycle through Copilot’s suggestions.</a:t>
            </a:r>
          </a:p>
          <a:p>
            <a:r>
              <a:rPr lang="en-US" dirty="0"/>
              <a:t>  - **Engage with GitHub Copilot Chat for Deeper Insights**:</a:t>
            </a:r>
          </a:p>
          <a:p>
            <a:r>
              <a:rPr lang="en-US" dirty="0"/>
              <a:t>    - Interactive Debugging: Ask Copilot Chat specific questions about errors or issues to get detailed explanations and solutions.</a:t>
            </a:r>
          </a:p>
          <a:p>
            <a:r>
              <a:rPr lang="en-US" dirty="0"/>
              <a:t>    - Contextual Help: Use Copilot Chat to get context-aware assistance, such as understanding a piece of code or getting suggestions for best practices.</a:t>
            </a:r>
          </a:p>
          <a:p>
            <a:r>
              <a:rPr lang="en-US" dirty="0"/>
              <a:t>    - Code Review Assistance: Engage with Copilot Chat to review code, identify potential issues, and receive recommendations for improvements.</a:t>
            </a:r>
          </a:p>
          <a:p>
            <a:endParaRPr lang="en-US" dirty="0"/>
          </a:p>
          <a:p>
            <a:r>
              <a:rPr lang="en-US" dirty="0"/>
              <a:t>**Background Information**:</a:t>
            </a:r>
          </a:p>
          <a:p>
            <a:r>
              <a:rPr lang="en-US" dirty="0"/>
              <a:t>- **GitHub Copilot**:</a:t>
            </a:r>
          </a:p>
          <a:p>
            <a:r>
              <a:rPr lang="en-US" dirty="0"/>
              <a:t>  - GitHub Copilot is designed to assist developers by providing code completions and suggestions. Effective use of prompts and hotkeys can significantly enhance its utility, making coding faster and more efficient.</a:t>
            </a:r>
          </a:p>
          <a:p>
            <a:r>
              <a:rPr lang="en-US" dirty="0"/>
              <a:t>- **GitHub Copilot Chat**:</a:t>
            </a:r>
          </a:p>
          <a:p>
            <a:r>
              <a:rPr lang="en-US" dirty="0"/>
              <a:t>  - An extension of GitHub Copilot, Copilot Chat provides interactive, context-aware assistance directly within the development environment. It enhances the coding experience by offering real-time feedback and support.</a:t>
            </a:r>
          </a:p>
          <a:p>
            <a:endParaRPr lang="en-US" dirty="0"/>
          </a:p>
          <a:p>
            <a:r>
              <a:rPr lang="en-US" dirty="0"/>
              <a:t>**Example**:</a:t>
            </a:r>
          </a:p>
          <a:p>
            <a:r>
              <a:rPr lang="en-US" dirty="0"/>
              <a:t>- **Prompt Refinement**:</a:t>
            </a:r>
          </a:p>
          <a:p>
            <a:r>
              <a:rPr lang="en-US" dirty="0"/>
              <a:t>  - "For instance, when I needed to generate a sorting function, I started with a simple comment: ‘// Sort an array of integers’. Copilot suggested a basic sort function, which I then refined by adding an example input and expected output in the comment. This iterative process helped Copilot generate a more accurate and optimized function."</a:t>
            </a:r>
          </a:p>
          <a:p>
            <a:r>
              <a:rPr lang="en-US" dirty="0"/>
              <a:t>- **Using GitHub Copilot Chat**:</a:t>
            </a:r>
          </a:p>
          <a:p>
            <a:r>
              <a:rPr lang="en-US" dirty="0"/>
              <a:t>  - "During another project, I faced an unexpected bug. By using GitHub Copilot Chat, I could interactively ask for help, and it guided me through debugging steps, which quickly led me to the solution.</a:t>
            </a:r>
          </a:p>
        </p:txBody>
      </p:sp>
      <p:sp>
        <p:nvSpPr>
          <p:cNvPr id="4" name="Slide Number Placeholder 3"/>
          <p:cNvSpPr>
            <a:spLocks noGrp="1"/>
          </p:cNvSpPr>
          <p:nvPr>
            <p:ph type="sldNum" sz="quarter" idx="5"/>
          </p:nvPr>
        </p:nvSpPr>
        <p:spPr/>
        <p:txBody>
          <a:bodyPr/>
          <a:lstStyle/>
          <a:p>
            <a:fld id="{B000E116-FC30-F34C-83A7-CCB9BA6C7CD6}" type="slidenum">
              <a:rPr lang="en-US" smtClean="0"/>
              <a:t>9</a:t>
            </a:fld>
            <a:endParaRPr lang="en-US"/>
          </a:p>
        </p:txBody>
      </p:sp>
    </p:spTree>
    <p:extLst>
      <p:ext uri="{BB962C8B-B14F-4D97-AF65-F5344CB8AC3E}">
        <p14:creationId xmlns:p14="http://schemas.microsoft.com/office/powerpoint/2010/main" val="17006782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lvl1pPr>
              <a:defRPr sz="3600">
                <a:latin typeface="Dank Mono" pitchFamily="2" charset="77"/>
              </a:defRPr>
            </a:lvl1pPr>
          </a:lstStyle>
          <a:p>
            <a:r>
              <a:rPr lang="en-US" dirty="0"/>
              <a:t>Click to edit Master title style</a:t>
            </a:r>
          </a:p>
        </p:txBody>
      </p:sp>
      <p:sp>
        <p:nvSpPr>
          <p:cNvPr id="3" name="Content Placeholder 2"/>
          <p:cNvSpPr>
            <a:spLocks noGrp="1"/>
          </p:cNvSpPr>
          <p:nvPr>
            <p:ph idx="1"/>
          </p:nvPr>
        </p:nvSpPr>
        <p:spPr/>
        <p:txBody>
          <a:bodyPr/>
          <a:lstStyle>
            <a:lvl1pPr>
              <a:defRPr>
                <a:latin typeface="Garamond" panose="02020404030301010803" pitchFamily="18" charset="0"/>
              </a:defRPr>
            </a:lvl1pPr>
            <a:lvl2pPr>
              <a:defRPr>
                <a:latin typeface="Garamond" panose="02020404030301010803" pitchFamily="18" charset="0"/>
              </a:defRPr>
            </a:lvl2pPr>
            <a:lvl3pPr>
              <a:defRPr>
                <a:latin typeface="Garamond" panose="02020404030301010803" pitchFamily="18" charset="0"/>
              </a:defRPr>
            </a:lvl3pPr>
            <a:lvl4pPr>
              <a:defRPr>
                <a:latin typeface="Dank Mono" pitchFamily="2" charset="77"/>
              </a:defRPr>
            </a:lvl4pPr>
            <a:lvl5pPr>
              <a:defRPr i="1">
                <a:latin typeface="Dank Mono" pitchFamily="2" charset="77"/>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6/21/24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5BCAD085-E8A6-8845-BD4E-CB4CCA059FC4}"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5BCAD085-E8A6-8845-BD4E-CB4CCA059FC4}" type="datetimeFigureOut">
              <a:rPr lang="en-US" smtClean="0"/>
              <a:t>6/21/24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5BCAD085-E8A6-8845-BD4E-CB4CCA059FC4}" type="datetimeFigureOut">
              <a:rPr lang="en-US" smtClean="0"/>
              <a:t>6/21/24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6/21/24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6/21/24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6/21/24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3600" kern="1200">
          <a:solidFill>
            <a:schemeClr val="tx1"/>
          </a:solidFill>
          <a:latin typeface="Dank Mono" pitchFamily="2" charset="77"/>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Garamond" panose="02020404030301010803" pitchFamily="18"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aramond" panose="02020404030301010803" pitchFamily="18"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Dank Mono" pitchFamily="2" charset="77"/>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Garamond" panose="02020404030301010803" pitchFamily="18" charset="0"/>
          <a:ea typeface="+mn-ea"/>
          <a:cs typeface="+mn-cs"/>
        </a:defRPr>
      </a:lvl4pPr>
      <a:lvl5pPr marL="2057400" indent="-228600" algn="l" defTabSz="457200" rtl="0" eaLnBrk="1" latinLnBrk="0" hangingPunct="1">
        <a:spcBef>
          <a:spcPct val="20000"/>
        </a:spcBef>
        <a:buFont typeface="Arial"/>
        <a:buChar char="»"/>
        <a:defRPr sz="2000" i="1" kern="1200">
          <a:solidFill>
            <a:schemeClr val="tx1"/>
          </a:solidFill>
          <a:latin typeface="Dank Mono" pitchFamily="2"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2.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4.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2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2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27.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2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9.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fontScale="90000"/>
          </a:bodyPr>
          <a:lstStyle/>
          <a:p>
            <a:r>
              <a:rPr lang="en-US" sz="3200" dirty="0"/>
              <a:t>Intelligent Engineering with AI</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dirty="0"/>
          </a:p>
          <a:p>
            <a:r>
              <a:rPr lang="en-US" sz="1700" dirty="0"/>
              <a:t>Welcome to the Course</a:t>
            </a:r>
          </a:p>
          <a:p>
            <a:r>
              <a:rPr lang="en-US" sz="1700" dirty="0"/>
              <a:t>Objectives Overview</a:t>
            </a:r>
          </a:p>
          <a:p>
            <a:endParaRPr lang="en-US" sz="1700" dirty="0"/>
          </a:p>
          <a:p>
            <a:endParaRPr lang="en-US" sz="1700" dirty="0"/>
          </a:p>
          <a:p>
            <a:endParaRPr lang="en-US" sz="1700" dirty="0"/>
          </a:p>
          <a:p>
            <a:pPr marL="0" indent="0">
              <a:buNone/>
            </a:pPr>
            <a:r>
              <a:rPr lang="en-US" sz="1700" i="1" dirty="0">
                <a:latin typeface="Dank Mono" pitchFamily="2" charset="77"/>
              </a:rPr>
              <a:t>Learn to elevate your software engineering practices by integrating Test-Driven Development (TDD) with cutting-edge AI tools like GitHub Copilot and ChatGPT.</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dog with blue eyes&#10;&#10;Description automatically generated">
            <a:extLst>
              <a:ext uri="{FF2B5EF4-FFF2-40B4-BE49-F238E27FC236}">
                <a16:creationId xmlns:a16="http://schemas.microsoft.com/office/drawing/2014/main" id="{62E573A0-8859-8218-7534-C186223AA638}"/>
              </a:ext>
            </a:extLst>
          </p:cNvPr>
          <p:cNvPicPr>
            <a:picLocks noChangeAspect="1"/>
          </p:cNvPicPr>
          <p:nvPr/>
        </p:nvPicPr>
        <p:blipFill rotWithShape="1">
          <a:blip r:embed="rId3"/>
          <a:srcRect l="15382" r="7248" b="-2"/>
          <a:stretch/>
        </p:blipFill>
        <p:spPr>
          <a:xfrm>
            <a:off x="4483341" y="799352"/>
            <a:ext cx="4069057" cy="5259296"/>
          </a:xfrm>
          <a:prstGeom prst="rect">
            <a:avLst/>
          </a:prstGeom>
        </p:spPr>
      </p:pic>
      <p:pic>
        <p:nvPicPr>
          <p:cNvPr id="8" name="Picture 7" descr="A blue and black logo&#10;&#10;Description automatically generated">
            <a:extLst>
              <a:ext uri="{FF2B5EF4-FFF2-40B4-BE49-F238E27FC236}">
                <a16:creationId xmlns:a16="http://schemas.microsoft.com/office/drawing/2014/main" id="{0DE33CCC-4281-D44E-69D6-A4D74795AE8E}"/>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01CC55D-ED54-4C5C-95E6-10947BD110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42170" y="856180"/>
            <a:ext cx="3420438" cy="1128068"/>
          </a:xfrm>
        </p:spPr>
        <p:txBody>
          <a:bodyPr anchor="ctr">
            <a:normAutofit fontScale="90000"/>
          </a:bodyPr>
          <a:lstStyle/>
          <a:p>
            <a:pPr>
              <a:lnSpc>
                <a:spcPct val="90000"/>
              </a:lnSpc>
            </a:pPr>
            <a:r>
              <a:rPr lang="en-US" sz="3500"/>
              <a:t>Using ChatGPT for Development</a:t>
            </a:r>
          </a:p>
        </p:txBody>
      </p:sp>
      <p:grpSp>
        <p:nvGrpSpPr>
          <p:cNvPr id="12" name="Group 11">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266396" cy="673460"/>
            <a:chOff x="0" y="823811"/>
            <a:chExt cx="355196" cy="673460"/>
          </a:xfrm>
        </p:grpSpPr>
        <p:sp>
          <p:nvSpPr>
            <p:cNvPr id="13" name="Rectangle 12">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98813" y="2090569"/>
            <a:ext cx="322326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43039" y="2330505"/>
            <a:ext cx="3419569" cy="3979585"/>
          </a:xfrm>
        </p:spPr>
        <p:txBody>
          <a:bodyPr anchor="ctr">
            <a:normAutofit/>
          </a:bodyPr>
          <a:lstStyle/>
          <a:p>
            <a:endParaRPr lang="en-US" sz="1700"/>
          </a:p>
          <a:p>
            <a:r>
              <a:rPr lang="en-US" sz="1700"/>
              <a:t>Query examples for explanations, debugging, code improvement</a:t>
            </a:r>
          </a:p>
          <a:p>
            <a:r>
              <a:rPr lang="en-US" sz="1700"/>
              <a:t>Real-time assistance for coding challenges</a:t>
            </a:r>
          </a:p>
          <a:p>
            <a:r>
              <a:rPr lang="en-US" sz="1700"/>
              <a:t>Learning new programming concepts and best practices</a:t>
            </a:r>
          </a:p>
        </p:txBody>
      </p:sp>
      <p:sp>
        <p:nvSpPr>
          <p:cNvPr id="18" name="Rectangle 17">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023252" y="0"/>
            <a:ext cx="1120748"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64357" y="513853"/>
            <a:ext cx="4507025" cy="583457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olorful bubble shaped design&#10;&#10;Description automatically generated with medium confidence">
            <a:extLst>
              <a:ext uri="{FF2B5EF4-FFF2-40B4-BE49-F238E27FC236}">
                <a16:creationId xmlns:a16="http://schemas.microsoft.com/office/drawing/2014/main" id="{93059438-484A-E0FB-4A1F-EF542CC77E9D}"/>
              </a:ext>
            </a:extLst>
          </p:cNvPr>
          <p:cNvPicPr>
            <a:picLocks noChangeAspect="1"/>
          </p:cNvPicPr>
          <p:nvPr/>
        </p:nvPicPr>
        <p:blipFill rotWithShape="1">
          <a:blip r:embed="rId3"/>
          <a:srcRect l="6442" r="16188" b="-2"/>
          <a:stretch/>
        </p:blipFill>
        <p:spPr>
          <a:xfrm>
            <a:off x="4483341" y="799352"/>
            <a:ext cx="4069057" cy="5259296"/>
          </a:xfrm>
          <a:prstGeom prst="rect">
            <a:avLst/>
          </a:prstGeom>
        </p:spPr>
      </p:pic>
      <p:pic>
        <p:nvPicPr>
          <p:cNvPr id="4" name="Picture 3" descr="A blue and black logo&#10;&#10;Description automatically generated">
            <a:extLst>
              <a:ext uri="{FF2B5EF4-FFF2-40B4-BE49-F238E27FC236}">
                <a16:creationId xmlns:a16="http://schemas.microsoft.com/office/drawing/2014/main" id="{6034935F-328B-A8F4-7837-BCB4CA9F7DF6}"/>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fontScale="90000"/>
          </a:bodyPr>
          <a:lstStyle/>
          <a:p>
            <a:r>
              <a:rPr lang="en-US" sz="3100"/>
              <a:t>TDD Cycle: Red, Green, Refactor</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Red: Write a failing test</a:t>
            </a:r>
          </a:p>
          <a:p>
            <a:r>
              <a:rPr lang="en-US" sz="1600"/>
              <a:t>Green: Make the test pass</a:t>
            </a:r>
          </a:p>
          <a:p>
            <a:r>
              <a:rPr lang="en-US" sz="1600"/>
              <a:t>Refactor: Improve the code</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ircular object with different colored symbols&#10;&#10;Description automatically generated">
            <a:extLst>
              <a:ext uri="{FF2B5EF4-FFF2-40B4-BE49-F238E27FC236}">
                <a16:creationId xmlns:a16="http://schemas.microsoft.com/office/drawing/2014/main" id="{96DD32A2-E30A-B660-D3F8-F221844B4F08}"/>
              </a:ext>
            </a:extLst>
          </p:cNvPr>
          <p:cNvPicPr>
            <a:picLocks noChangeAspect="1"/>
          </p:cNvPicPr>
          <p:nvPr/>
        </p:nvPicPr>
        <p:blipFill rotWithShape="1">
          <a:blip r:embed="rId3"/>
          <a:srcRect l="10474" r="10244" b="-3"/>
          <a:stretch/>
        </p:blipFill>
        <p:spPr>
          <a:xfrm>
            <a:off x="4490803" y="650494"/>
            <a:ext cx="4221014" cy="5324142"/>
          </a:xfrm>
          <a:prstGeom prst="rect">
            <a:avLst/>
          </a:prstGeom>
        </p:spPr>
      </p:pic>
      <p:pic>
        <p:nvPicPr>
          <p:cNvPr id="4" name="Picture 3" descr="A blue and black logo&#10;&#10;Description automatically generated">
            <a:extLst>
              <a:ext uri="{FF2B5EF4-FFF2-40B4-BE49-F238E27FC236}">
                <a16:creationId xmlns:a16="http://schemas.microsoft.com/office/drawing/2014/main" id="{3EE7E31F-9A89-8075-D4FB-50B645BB6972}"/>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fontScale="90000"/>
          </a:bodyPr>
          <a:lstStyle/>
          <a:p>
            <a:r>
              <a:rPr lang="en-US" sz="3100"/>
              <a:t>TDD Step 1: Red - Write a Failing Test</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Define the functionality</a:t>
            </a:r>
          </a:p>
          <a:p>
            <a:r>
              <a:rPr lang="en-US" sz="1600"/>
              <a:t>Write a test case that fails</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hand holding a magnifying glass with numbers&#10;&#10;Description automatically generated">
            <a:extLst>
              <a:ext uri="{FF2B5EF4-FFF2-40B4-BE49-F238E27FC236}">
                <a16:creationId xmlns:a16="http://schemas.microsoft.com/office/drawing/2014/main" id="{EAA6B772-08DE-4B4C-A4F2-C33588EE6D98}"/>
              </a:ext>
            </a:extLst>
          </p:cNvPr>
          <p:cNvPicPr>
            <a:picLocks noChangeAspect="1"/>
          </p:cNvPicPr>
          <p:nvPr/>
        </p:nvPicPr>
        <p:blipFill rotWithShape="1">
          <a:blip r:embed="rId3"/>
          <a:srcRect l="7128" r="13590" b="-3"/>
          <a:stretch/>
        </p:blipFill>
        <p:spPr>
          <a:xfrm>
            <a:off x="4490803" y="650494"/>
            <a:ext cx="4221014" cy="5324142"/>
          </a:xfrm>
          <a:prstGeom prst="rect">
            <a:avLst/>
          </a:prstGeom>
        </p:spPr>
      </p:pic>
      <p:pic>
        <p:nvPicPr>
          <p:cNvPr id="4" name="Picture 3" descr="A blue and black logo&#10;&#10;Description automatically generated">
            <a:extLst>
              <a:ext uri="{FF2B5EF4-FFF2-40B4-BE49-F238E27FC236}">
                <a16:creationId xmlns:a16="http://schemas.microsoft.com/office/drawing/2014/main" id="{9E27EE1E-ADF7-E873-0E84-519F844C5CD4}"/>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 name="Rectangle 1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fontScale="90000"/>
          </a:bodyPr>
          <a:lstStyle/>
          <a:p>
            <a:r>
              <a:rPr lang="en-US" sz="2900"/>
              <a:t>TDD Step 2: Green - Make the Test Pass</a:t>
            </a:r>
          </a:p>
        </p:txBody>
      </p:sp>
      <p:sp>
        <p:nvSpPr>
          <p:cNvPr id="21" name="Rectangle 20">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Implement the minimal code</a:t>
            </a:r>
          </a:p>
          <a:p>
            <a:r>
              <a:rPr lang="en-US" sz="1600"/>
              <a:t>Ensure the test passes</a:t>
            </a:r>
          </a:p>
        </p:txBody>
      </p:sp>
      <p:sp>
        <p:nvSpPr>
          <p:cNvPr id="22" name="Rectangle 21">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een check mark in a circle with numbers&#10;&#10;Description automatically generated">
            <a:extLst>
              <a:ext uri="{FF2B5EF4-FFF2-40B4-BE49-F238E27FC236}">
                <a16:creationId xmlns:a16="http://schemas.microsoft.com/office/drawing/2014/main" id="{7F152D92-F4FB-E6CC-DA9F-78024C67B11E}"/>
              </a:ext>
            </a:extLst>
          </p:cNvPr>
          <p:cNvPicPr>
            <a:picLocks noChangeAspect="1"/>
          </p:cNvPicPr>
          <p:nvPr/>
        </p:nvPicPr>
        <p:blipFill rotWithShape="1">
          <a:blip r:embed="rId3"/>
          <a:srcRect l="10966" r="9751" b="-3"/>
          <a:stretch/>
        </p:blipFill>
        <p:spPr>
          <a:xfrm>
            <a:off x="4490803" y="650494"/>
            <a:ext cx="4221014" cy="5324142"/>
          </a:xfrm>
          <a:prstGeom prst="rect">
            <a:avLst/>
          </a:prstGeom>
        </p:spPr>
      </p:pic>
      <p:pic>
        <p:nvPicPr>
          <p:cNvPr id="4" name="Picture 3" descr="A blue and black logo&#10;&#10;Description automatically generated">
            <a:extLst>
              <a:ext uri="{FF2B5EF4-FFF2-40B4-BE49-F238E27FC236}">
                <a16:creationId xmlns:a16="http://schemas.microsoft.com/office/drawing/2014/main" id="{C5859BBB-70E2-20F5-17BE-E04DB28029B8}"/>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pPr>
              <a:lnSpc>
                <a:spcPct val="90000"/>
              </a:lnSpc>
            </a:pPr>
            <a:r>
              <a:rPr lang="en-US" sz="2600"/>
              <a:t>TDD Step 3: Refactor - Improve the Code</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r>
              <a:rPr lang="en-US" sz="1600" dirty="0"/>
              <a:t>Clean up the code</a:t>
            </a:r>
          </a:p>
          <a:p>
            <a:r>
              <a:rPr lang="en-US" sz="1600" dirty="0"/>
              <a:t>Ensure all tests pass</a:t>
            </a:r>
          </a:p>
          <a:p>
            <a:endParaRPr lang="en-US" sz="1600" dirty="0"/>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uilding made of legos&#10;&#10;Description automatically generated">
            <a:extLst>
              <a:ext uri="{FF2B5EF4-FFF2-40B4-BE49-F238E27FC236}">
                <a16:creationId xmlns:a16="http://schemas.microsoft.com/office/drawing/2014/main" id="{DA66A15F-4AB3-45B8-9299-277BB2A3C336}"/>
              </a:ext>
            </a:extLst>
          </p:cNvPr>
          <p:cNvPicPr>
            <a:picLocks noChangeAspect="1"/>
          </p:cNvPicPr>
          <p:nvPr/>
        </p:nvPicPr>
        <p:blipFill rotWithShape="1">
          <a:blip r:embed="rId3"/>
          <a:srcRect l="11902" r="8816" b="-3"/>
          <a:stretch/>
        </p:blipFill>
        <p:spPr>
          <a:xfrm>
            <a:off x="4490803" y="650494"/>
            <a:ext cx="4221014" cy="5324142"/>
          </a:xfrm>
          <a:prstGeom prst="rect">
            <a:avLst/>
          </a:prstGeom>
        </p:spPr>
      </p:pic>
      <p:pic>
        <p:nvPicPr>
          <p:cNvPr id="4" name="Picture 3" descr="A blue and black logo&#10;&#10;Description automatically generated">
            <a:extLst>
              <a:ext uri="{FF2B5EF4-FFF2-40B4-BE49-F238E27FC236}">
                <a16:creationId xmlns:a16="http://schemas.microsoft.com/office/drawing/2014/main" id="{3BFEC4AA-E362-F967-C1D8-B97C37552081}"/>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268882" y="525982"/>
            <a:ext cx="3427153" cy="1200361"/>
          </a:xfrm>
        </p:spPr>
        <p:txBody>
          <a:bodyPr anchor="b">
            <a:normAutofit/>
          </a:bodyPr>
          <a:lstStyle/>
          <a:p>
            <a:r>
              <a:rPr lang="en-US" sz="3100" dirty="0"/>
              <a:t>Repeating the Cycle</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166164" y="2031101"/>
            <a:ext cx="3529873" cy="3511943"/>
          </a:xfrm>
        </p:spPr>
        <p:txBody>
          <a:bodyPr anchor="ctr">
            <a:normAutofit/>
          </a:bodyPr>
          <a:lstStyle/>
          <a:p>
            <a:r>
              <a:rPr lang="en-US" sz="1600" dirty="0"/>
              <a:t>Add additional tests</a:t>
            </a:r>
          </a:p>
          <a:p>
            <a:r>
              <a:rPr lang="en-US" sz="1600" dirty="0"/>
              <a:t>Follow the Red, Green, Refactor steps</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og on a metal object&#10;&#10;Description automatically generated">
            <a:extLst>
              <a:ext uri="{FF2B5EF4-FFF2-40B4-BE49-F238E27FC236}">
                <a16:creationId xmlns:a16="http://schemas.microsoft.com/office/drawing/2014/main" id="{7FC5A482-8E3D-1913-692A-81074A3C26B1}"/>
              </a:ext>
            </a:extLst>
          </p:cNvPr>
          <p:cNvPicPr>
            <a:picLocks noChangeAspect="1"/>
          </p:cNvPicPr>
          <p:nvPr/>
        </p:nvPicPr>
        <p:blipFill rotWithShape="1">
          <a:blip r:embed="rId3"/>
          <a:srcRect l="3766" r="16951" b="-3"/>
          <a:stretch/>
        </p:blipFill>
        <p:spPr>
          <a:xfrm>
            <a:off x="4490803" y="650494"/>
            <a:ext cx="4221014" cy="5324142"/>
          </a:xfrm>
          <a:prstGeom prst="rect">
            <a:avLst/>
          </a:prstGeom>
        </p:spPr>
      </p:pic>
      <p:pic>
        <p:nvPicPr>
          <p:cNvPr id="4" name="Picture 3" descr="A blue and black logo&#10;&#10;Description automatically generated">
            <a:extLst>
              <a:ext uri="{FF2B5EF4-FFF2-40B4-BE49-F238E27FC236}">
                <a16:creationId xmlns:a16="http://schemas.microsoft.com/office/drawing/2014/main" id="{E8E8A7BF-CE78-60FF-9272-80C8CE69E3B4}"/>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square with text and symbols&#10;&#10;Description automatically generated">
            <a:extLst>
              <a:ext uri="{FF2B5EF4-FFF2-40B4-BE49-F238E27FC236}">
                <a16:creationId xmlns:a16="http://schemas.microsoft.com/office/drawing/2014/main" id="{F94D702F-C124-27D4-A24F-8A3154F53DBA}"/>
              </a:ext>
            </a:extLst>
          </p:cNvPr>
          <p:cNvPicPr>
            <a:picLocks noChangeAspect="1"/>
          </p:cNvPicPr>
          <p:nvPr/>
        </p:nvPicPr>
        <p:blipFill rotWithShape="1">
          <a:blip r:embed="rId3"/>
          <a:srcRect r="3" b="5438"/>
          <a:stretch/>
        </p:blipFill>
        <p:spPr>
          <a:xfrm>
            <a:off x="20" y="10"/>
            <a:ext cx="725221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48707" y="365125"/>
            <a:ext cx="2866642" cy="1899912"/>
          </a:xfrm>
        </p:spPr>
        <p:txBody>
          <a:bodyPr>
            <a:normAutofit fontScale="90000"/>
          </a:bodyPr>
          <a:lstStyle/>
          <a:p>
            <a:r>
              <a:rPr lang="en-US" sz="3500"/>
              <a:t>Overview of the Fizz Buzz Problem</a:t>
            </a:r>
          </a:p>
        </p:txBody>
      </p:sp>
      <p:sp>
        <p:nvSpPr>
          <p:cNvPr id="6" name="Rectangle 5">
            <a:extLst>
              <a:ext uri="{FF2B5EF4-FFF2-40B4-BE49-F238E27FC236}">
                <a16:creationId xmlns:a16="http://schemas.microsoft.com/office/drawing/2014/main" id="{05B61A4C-A053-CF20-FC17-05912C062E04}"/>
              </a:ext>
            </a:extLst>
          </p:cNvPr>
          <p:cNvSpPr/>
          <p:nvPr/>
        </p:nvSpPr>
        <p:spPr>
          <a:xfrm>
            <a:off x="5206734" y="2789695"/>
            <a:ext cx="3937266" cy="1735809"/>
          </a:xfrm>
          <a:prstGeom prst="rect">
            <a:avLst/>
          </a:prstGeom>
          <a:solidFill>
            <a:schemeClr val="bg1"/>
          </a:solidFill>
          <a:ln>
            <a:solidFill>
              <a:schemeClr val="bg1">
                <a:lumMod val="85000"/>
              </a:schemeClr>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solidFill>
                <a:schemeClr val="bg1"/>
              </a:solidFill>
              <a:highlight>
                <a:srgbClr val="00FFFF"/>
              </a:highlight>
            </a:endParaRPr>
          </a:p>
        </p:txBody>
      </p:sp>
      <p:sp>
        <p:nvSpPr>
          <p:cNvPr id="3" name="Content Placeholder 2"/>
          <p:cNvSpPr>
            <a:spLocks noGrp="1"/>
          </p:cNvSpPr>
          <p:nvPr>
            <p:ph idx="1"/>
          </p:nvPr>
        </p:nvSpPr>
        <p:spPr>
          <a:xfrm>
            <a:off x="5222581" y="2659547"/>
            <a:ext cx="3905572" cy="1865957"/>
          </a:xfrm>
        </p:spPr>
        <p:txBody>
          <a:bodyPr>
            <a:normAutofit/>
          </a:bodyPr>
          <a:lstStyle/>
          <a:p>
            <a:pPr marL="0" indent="0">
              <a:buNone/>
            </a:pPr>
            <a:endParaRPr lang="en-US" sz="1700" dirty="0"/>
          </a:p>
          <a:p>
            <a:r>
              <a:rPr lang="en-US" sz="1700" dirty="0"/>
              <a:t>Program prints numbers from 1 to 100</a:t>
            </a:r>
          </a:p>
          <a:p>
            <a:r>
              <a:rPr lang="en-US" sz="1700" dirty="0"/>
              <a:t>Multiples of three: print 'Fizz'</a:t>
            </a:r>
          </a:p>
          <a:p>
            <a:r>
              <a:rPr lang="en-US" sz="1700" dirty="0"/>
              <a:t>Multiples of five: print 'Buzz'</a:t>
            </a:r>
          </a:p>
          <a:p>
            <a:r>
              <a:rPr lang="en-US" sz="1700" dirty="0"/>
              <a:t>Multiples of both: print '</a:t>
            </a:r>
            <a:r>
              <a:rPr lang="en-US" sz="1700" dirty="0" err="1"/>
              <a:t>FizzBuzz</a:t>
            </a:r>
            <a:r>
              <a:rPr lang="en-US" sz="1700" dirty="0"/>
              <a:t>’</a:t>
            </a:r>
          </a:p>
          <a:p>
            <a:endParaRPr lang="en-US" sz="1700" dirty="0"/>
          </a:p>
        </p:txBody>
      </p:sp>
      <p:pic>
        <p:nvPicPr>
          <p:cNvPr id="4" name="Picture 3" descr="A blue and black logo&#10;&#10;Description automatically generated">
            <a:extLst>
              <a:ext uri="{FF2B5EF4-FFF2-40B4-BE49-F238E27FC236}">
                <a16:creationId xmlns:a16="http://schemas.microsoft.com/office/drawing/2014/main" id="{FE85B8DE-1BBD-4CD8-B62F-093D68123E72}"/>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7" name="Picture 6" descr="A colorful balls with text&#10;&#10;Description automatically generated with medium confidence">
            <a:extLst>
              <a:ext uri="{FF2B5EF4-FFF2-40B4-BE49-F238E27FC236}">
                <a16:creationId xmlns:a16="http://schemas.microsoft.com/office/drawing/2014/main" id="{F02AAD9D-3F7B-63E8-AF89-D8B022CE4381}"/>
              </a:ext>
            </a:extLst>
          </p:cNvPr>
          <p:cNvPicPr>
            <a:picLocks noChangeAspect="1"/>
          </p:cNvPicPr>
          <p:nvPr/>
        </p:nvPicPr>
        <p:blipFill rotWithShape="1">
          <a:blip r:embed="rId3"/>
          <a:srcRect l="8346" r="15321" b="1"/>
          <a:stretch/>
        </p:blipFill>
        <p:spPr>
          <a:xfrm>
            <a:off x="20" y="10"/>
            <a:ext cx="9143980" cy="6857990"/>
          </a:xfrm>
          <a:prstGeom prst="rect">
            <a:avLst/>
          </a:prstGeom>
        </p:spPr>
      </p:pic>
      <p:sp>
        <p:nvSpPr>
          <p:cNvPr id="12" name="Rectangle 11">
            <a:extLst>
              <a:ext uri="{FF2B5EF4-FFF2-40B4-BE49-F238E27FC236}">
                <a16:creationId xmlns:a16="http://schemas.microsoft.com/office/drawing/2014/main" id="{37C89E4B-3C9F-44B9-8B86-D9E3D112D8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320142"/>
            <a:ext cx="9144000" cy="736551"/>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392906" y="5317240"/>
            <a:ext cx="8408194" cy="744836"/>
          </a:xfrm>
        </p:spPr>
        <p:txBody>
          <a:bodyPr vert="horz" lIns="91440" tIns="45720" rIns="91440" bIns="45720" rtlCol="0" anchor="ctr">
            <a:normAutofit/>
          </a:bodyPr>
          <a:lstStyle/>
          <a:p>
            <a:pPr defTabSz="914400">
              <a:lnSpc>
                <a:spcPct val="90000"/>
              </a:lnSpc>
            </a:pPr>
            <a:r>
              <a:rPr lang="en-US" sz="2200">
                <a:solidFill>
                  <a:schemeClr val="tx1">
                    <a:lumMod val="85000"/>
                    <a:lumOff val="15000"/>
                  </a:schemeClr>
                </a:solidFill>
                <a:latin typeface="+mj-lt"/>
              </a:rPr>
              <a:t>Practical Exercise:</a:t>
            </a:r>
            <a:br>
              <a:rPr lang="en-US" sz="2200">
                <a:solidFill>
                  <a:schemeClr val="tx1">
                    <a:lumMod val="85000"/>
                    <a:lumOff val="15000"/>
                  </a:schemeClr>
                </a:solidFill>
                <a:latin typeface="+mj-lt"/>
              </a:rPr>
            </a:br>
            <a:r>
              <a:rPr lang="en-US" sz="2200">
                <a:solidFill>
                  <a:schemeClr val="tx1">
                    <a:lumMod val="85000"/>
                    <a:lumOff val="15000"/>
                  </a:schemeClr>
                </a:solidFill>
                <a:latin typeface="+mj-lt"/>
              </a:rPr>
              <a:t>Fizz Buzz Kata</a:t>
            </a:r>
          </a:p>
        </p:txBody>
      </p:sp>
      <p:cxnSp>
        <p:nvCxnSpPr>
          <p:cNvPr id="14" name="Straight Connector 13">
            <a:extLst>
              <a:ext uri="{FF2B5EF4-FFF2-40B4-BE49-F238E27FC236}">
                <a16:creationId xmlns:a16="http://schemas.microsoft.com/office/drawing/2014/main" id="{AA2EAA10-076F-46BD-8F0F-B9A2FB77A85C}"/>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5241983"/>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D891E407-403B-4764-86C9-33A56D3BCAA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6134852"/>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sp>
        <p:nvSpPr>
          <p:cNvPr id="8" name="TextBox 7">
            <a:extLst>
              <a:ext uri="{FF2B5EF4-FFF2-40B4-BE49-F238E27FC236}">
                <a16:creationId xmlns:a16="http://schemas.microsoft.com/office/drawing/2014/main" id="{73954E1E-7420-B0D7-0081-107ABBD42252}"/>
              </a:ext>
            </a:extLst>
          </p:cNvPr>
          <p:cNvSpPr txBox="1"/>
          <p:nvPr/>
        </p:nvSpPr>
        <p:spPr>
          <a:xfrm>
            <a:off x="0" y="6561444"/>
            <a:ext cx="9144000" cy="338554"/>
          </a:xfrm>
          <a:prstGeom prst="rect">
            <a:avLst/>
          </a:prstGeom>
          <a:solidFill>
            <a:schemeClr val="tx1"/>
          </a:solidFill>
        </p:spPr>
        <p:txBody>
          <a:bodyPr wrap="square" rtlCol="0">
            <a:spAutoFit/>
          </a:bodyPr>
          <a:lstStyle/>
          <a:p>
            <a:pPr algn="ctr"/>
            <a:r>
              <a:rPr lang="en-US" sz="1600" dirty="0">
                <a:solidFill>
                  <a:schemeClr val="bg1">
                    <a:lumMod val="85000"/>
                  </a:schemeClr>
                </a:solidFill>
                <a:latin typeface="Dank Mono" pitchFamily="2" charset="77"/>
              </a:rPr>
              <a:t>C-Sharp/01-fizz-buzz</a:t>
            </a:r>
          </a:p>
        </p:txBody>
      </p:sp>
      <p:pic>
        <p:nvPicPr>
          <p:cNvPr id="3" name="Picture 2" descr="A blue and black logo&#10;&#10;Description automatically generated">
            <a:extLst>
              <a:ext uri="{FF2B5EF4-FFF2-40B4-BE49-F238E27FC236}">
                <a16:creationId xmlns:a16="http://schemas.microsoft.com/office/drawing/2014/main" id="{5066216E-7942-C47C-F3E1-175FC0003B93}"/>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3063701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Picture 8" descr="A person sitting at a desk with a dog&#10;&#10;Description automatically generated">
            <a:extLst>
              <a:ext uri="{FF2B5EF4-FFF2-40B4-BE49-F238E27FC236}">
                <a16:creationId xmlns:a16="http://schemas.microsoft.com/office/drawing/2014/main" id="{E5436907-088F-F47E-D311-EDFBBFCEF07C}"/>
              </a:ext>
            </a:extLst>
          </p:cNvPr>
          <p:cNvPicPr>
            <a:picLocks noChangeAspect="1"/>
          </p:cNvPicPr>
          <p:nvPr/>
        </p:nvPicPr>
        <p:blipFill rotWithShape="1">
          <a:blip r:embed="rId3"/>
          <a:srcRect t="2891" r="3" b="2547"/>
          <a:stretch/>
        </p:blipFill>
        <p:spPr>
          <a:xfrm>
            <a:off x="20" y="10"/>
            <a:ext cx="7252212" cy="6857990"/>
          </a:xfrm>
          <a:prstGeom prst="rect">
            <a:avLst/>
          </a:prstGeom>
        </p:spPr>
      </p:pic>
      <p:sp>
        <p:nvSpPr>
          <p:cNvPr id="16" name="Rectangle 15">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48707" y="365125"/>
            <a:ext cx="2866642" cy="1899912"/>
          </a:xfrm>
        </p:spPr>
        <p:txBody>
          <a:bodyPr>
            <a:normAutofit fontScale="90000"/>
          </a:bodyPr>
          <a:lstStyle/>
          <a:p>
            <a:r>
              <a:rPr lang="en-US" sz="3500"/>
              <a:t>Using ChatGPT as an Assistant</a:t>
            </a:r>
          </a:p>
        </p:txBody>
      </p:sp>
      <p:sp>
        <p:nvSpPr>
          <p:cNvPr id="3" name="Content Placeholder 2"/>
          <p:cNvSpPr>
            <a:spLocks noGrp="1"/>
          </p:cNvSpPr>
          <p:nvPr>
            <p:ph idx="1"/>
          </p:nvPr>
        </p:nvSpPr>
        <p:spPr>
          <a:xfrm>
            <a:off x="5648707" y="2434201"/>
            <a:ext cx="2866642" cy="3742762"/>
          </a:xfrm>
        </p:spPr>
        <p:txBody>
          <a:bodyPr>
            <a:normAutofit/>
          </a:bodyPr>
          <a:lstStyle/>
          <a:p>
            <a:endParaRPr lang="en-US" sz="1700"/>
          </a:p>
          <a:p>
            <a:r>
              <a:rPr lang="en-US" sz="1700"/>
              <a:t>Real-time coding help</a:t>
            </a:r>
          </a:p>
          <a:p>
            <a:r>
              <a:rPr lang="en-US" sz="1700"/>
              <a:t>Debugging assistance</a:t>
            </a:r>
          </a:p>
          <a:p>
            <a:r>
              <a:rPr lang="en-US" sz="1700"/>
              <a:t>Learning new concepts</a:t>
            </a:r>
          </a:p>
        </p:txBody>
      </p:sp>
      <p:pic>
        <p:nvPicPr>
          <p:cNvPr id="5" name="Picture 4" descr="A blue and black logo&#10;&#10;Description automatically generated">
            <a:extLst>
              <a:ext uri="{FF2B5EF4-FFF2-40B4-BE49-F238E27FC236}">
                <a16:creationId xmlns:a16="http://schemas.microsoft.com/office/drawing/2014/main" id="{2F69241E-04C9-C928-6EF2-31CC2086CC08}"/>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671A8AE-40A1-4631-A6B8-581AFF06548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ck with gears and numbers&#10;&#10;Description automatically generated">
            <a:extLst>
              <a:ext uri="{FF2B5EF4-FFF2-40B4-BE49-F238E27FC236}">
                <a16:creationId xmlns:a16="http://schemas.microsoft.com/office/drawing/2014/main" id="{04E52974-5609-4EA1-87FF-0AC5084626E2}"/>
              </a:ext>
            </a:extLst>
          </p:cNvPr>
          <p:cNvPicPr>
            <a:picLocks noChangeAspect="1"/>
          </p:cNvPicPr>
          <p:nvPr/>
        </p:nvPicPr>
        <p:blipFill rotWithShape="1">
          <a:blip r:embed="rId3"/>
          <a:srcRect t="9091" r="13816" b="-3"/>
          <a:stretch/>
        </p:blipFill>
        <p:spPr>
          <a:xfrm>
            <a:off x="2642616" y="10"/>
            <a:ext cx="6501384" cy="6857990"/>
          </a:xfrm>
          <a:prstGeom prst="rect">
            <a:avLst/>
          </a:prstGeom>
        </p:spPr>
      </p:pic>
      <p:sp>
        <p:nvSpPr>
          <p:cNvPr id="12" name="Rectangle 11">
            <a:extLst>
              <a:ext uri="{FF2B5EF4-FFF2-40B4-BE49-F238E27FC236}">
                <a16:creationId xmlns:a16="http://schemas.microsoft.com/office/drawing/2014/main" id="{AB58EF07-17C2-48CF-ABB0-EEF1F17CB8F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7004404" cy="6858000"/>
          </a:xfrm>
          <a:prstGeom prst="rect">
            <a:avLst/>
          </a:prstGeom>
          <a:gradFill>
            <a:gsLst>
              <a:gs pos="58000">
                <a:schemeClr val="tx1"/>
              </a:gs>
              <a:gs pos="33000">
                <a:schemeClr val="tx1">
                  <a:alpha val="64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358484" y="1122363"/>
            <a:ext cx="4213515" cy="3204134"/>
          </a:xfrm>
        </p:spPr>
        <p:txBody>
          <a:bodyPr vert="horz" lIns="91440" tIns="45720" rIns="91440" bIns="45720" rtlCol="0" anchor="b">
            <a:normAutofit/>
          </a:bodyPr>
          <a:lstStyle/>
          <a:p>
            <a:pPr algn="l" defTabSz="914400">
              <a:lnSpc>
                <a:spcPct val="90000"/>
              </a:lnSpc>
            </a:pPr>
            <a:r>
              <a:rPr lang="en-US" sz="3900" dirty="0">
                <a:solidFill>
                  <a:schemeClr val="bg1"/>
                </a:solidFill>
                <a:latin typeface="+mj-lt"/>
              </a:rPr>
              <a:t>Pair Programming Exercise:</a:t>
            </a:r>
            <a:br>
              <a:rPr lang="en-US" sz="3900" dirty="0">
                <a:solidFill>
                  <a:schemeClr val="bg1"/>
                </a:solidFill>
                <a:latin typeface="+mj-lt"/>
              </a:rPr>
            </a:br>
            <a:r>
              <a:rPr lang="en-US" sz="3900" dirty="0">
                <a:solidFill>
                  <a:schemeClr val="bg1"/>
                </a:solidFill>
                <a:latin typeface="+mj-lt"/>
              </a:rPr>
              <a:t>Duration Converter</a:t>
            </a:r>
          </a:p>
        </p:txBody>
      </p:sp>
      <p:sp>
        <p:nvSpPr>
          <p:cNvPr id="14" name="Rectangle 13">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51653" y="434802"/>
            <a:ext cx="146304"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6" name="Rectangle 15">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4546920"/>
            <a:ext cx="2983230" cy="18288"/>
          </a:xfrm>
          <a:prstGeom prst="rect">
            <a:avLst/>
          </a:prstGeom>
          <a:solidFill>
            <a:schemeClr val="tx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8" name="TextBox 7">
            <a:extLst>
              <a:ext uri="{FF2B5EF4-FFF2-40B4-BE49-F238E27FC236}">
                <a16:creationId xmlns:a16="http://schemas.microsoft.com/office/drawing/2014/main" id="{D2588384-9A9B-A6B7-A245-47D9420F6A4A}"/>
              </a:ext>
            </a:extLst>
          </p:cNvPr>
          <p:cNvSpPr txBox="1"/>
          <p:nvPr/>
        </p:nvSpPr>
        <p:spPr>
          <a:xfrm>
            <a:off x="0" y="6561444"/>
            <a:ext cx="9144000" cy="338554"/>
          </a:xfrm>
          <a:prstGeom prst="rect">
            <a:avLst/>
          </a:prstGeom>
          <a:solidFill>
            <a:schemeClr val="tx1"/>
          </a:solidFill>
        </p:spPr>
        <p:txBody>
          <a:bodyPr wrap="square" rtlCol="0">
            <a:spAutoFit/>
          </a:bodyPr>
          <a:lstStyle/>
          <a:p>
            <a:pPr algn="ctr"/>
            <a:r>
              <a:rPr lang="en-US" sz="1600" dirty="0">
                <a:solidFill>
                  <a:schemeClr val="bg1">
                    <a:lumMod val="85000"/>
                  </a:schemeClr>
                </a:solidFill>
                <a:latin typeface="Dank Mono" pitchFamily="2" charset="77"/>
              </a:rPr>
              <a:t>C-Sharp/02-duration-converter</a:t>
            </a:r>
          </a:p>
        </p:txBody>
      </p:sp>
      <p:pic>
        <p:nvPicPr>
          <p:cNvPr id="3" name="Picture 2" descr="A blue and black logo&#10;&#10;Description automatically generated">
            <a:extLst>
              <a:ext uri="{FF2B5EF4-FFF2-40B4-BE49-F238E27FC236}">
                <a16:creationId xmlns:a16="http://schemas.microsoft.com/office/drawing/2014/main" id="{A060FD89-176C-2FA0-1952-69A525CD95F2}"/>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7" name="Rectangle 36">
            <a:extLst>
              <a:ext uri="{FF2B5EF4-FFF2-40B4-BE49-F238E27FC236}">
                <a16:creationId xmlns:a16="http://schemas.microsoft.com/office/drawing/2014/main" id="{DBC6133C-0615-4CE4-9132-37E609A9BD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vert="horz" lIns="91440" tIns="45720" rIns="91440" bIns="45720" rtlCol="0" anchor="b">
            <a:normAutofit/>
          </a:bodyPr>
          <a:lstStyle/>
          <a:p>
            <a:pPr algn="l" defTabSz="914400">
              <a:lnSpc>
                <a:spcPct val="90000"/>
              </a:lnSpc>
            </a:pPr>
            <a:r>
              <a:rPr lang="en-US" sz="3100" kern="1200">
                <a:solidFill>
                  <a:schemeClr val="tx1"/>
                </a:solidFill>
                <a:latin typeface="+mj-lt"/>
                <a:ea typeface="+mj-ea"/>
                <a:cs typeface="+mj-cs"/>
              </a:rPr>
              <a:t>Instructor Introduction</a:t>
            </a:r>
          </a:p>
        </p:txBody>
      </p:sp>
      <p:sp>
        <p:nvSpPr>
          <p:cNvPr id="39" name="Rectangle 38">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Content Placeholder 2">
            <a:extLst>
              <a:ext uri="{FF2B5EF4-FFF2-40B4-BE49-F238E27FC236}">
                <a16:creationId xmlns:a16="http://schemas.microsoft.com/office/drawing/2014/main" id="{434C57E2-2AA6-DD8D-2DF9-AD19915580F0}"/>
              </a:ext>
            </a:extLst>
          </p:cNvPr>
          <p:cNvSpPr txBox="1">
            <a:spLocks/>
          </p:cNvSpPr>
          <p:nvPr/>
        </p:nvSpPr>
        <p:spPr>
          <a:xfrm>
            <a:off x="483799" y="2031101"/>
            <a:ext cx="3212238" cy="3511943"/>
          </a:xfrm>
          <a:prstGeom prst="rect">
            <a:avLst/>
          </a:prstGeom>
        </p:spPr>
        <p:txBody>
          <a:bodyPr vert="horz" lIns="91440" tIns="45720" rIns="91440" bIns="45720" rtlCol="0" anchor="ctr">
            <a:normAutofit/>
          </a:bodyPr>
          <a:lstStyle>
            <a:lvl1pPr marL="342900" indent="-342900" algn="l" defTabSz="457200" rtl="0" eaLnBrk="1" latinLnBrk="0" hangingPunct="1">
              <a:spcBef>
                <a:spcPct val="20000"/>
              </a:spcBef>
              <a:buFont typeface="Arial"/>
              <a:buChar char="•"/>
              <a:defRPr sz="3200" kern="1200">
                <a:solidFill>
                  <a:schemeClr val="tx1"/>
                </a:solidFill>
                <a:latin typeface="Garamond" panose="02020404030301010803" pitchFamily="18" charset="0"/>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Garamond" panose="02020404030301010803" pitchFamily="18" charset="0"/>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Garamond" panose="02020404030301010803" pitchFamily="18" charset="0"/>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Dank Mono" pitchFamily="2" charset="77"/>
                <a:ea typeface="+mn-ea"/>
                <a:cs typeface="+mn-cs"/>
              </a:defRPr>
            </a:lvl4pPr>
            <a:lvl5pPr marL="2057400" indent="-228600" algn="l" defTabSz="457200" rtl="0" eaLnBrk="1" latinLnBrk="0" hangingPunct="1">
              <a:spcBef>
                <a:spcPct val="20000"/>
              </a:spcBef>
              <a:buFont typeface="Arial"/>
              <a:buChar char="»"/>
              <a:defRPr sz="2000" i="1" kern="1200">
                <a:solidFill>
                  <a:schemeClr val="tx1"/>
                </a:solidFill>
                <a:latin typeface="Dank Mono" pitchFamily="2" charset="77"/>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a:lstStyle>
          <a:p>
            <a:pPr marL="0" indent="0" defTabSz="914400">
              <a:lnSpc>
                <a:spcPct val="90000"/>
              </a:lnSpc>
              <a:buNone/>
            </a:pPr>
            <a:r>
              <a:rPr lang="en-US" sz="1600" i="1" dirty="0">
                <a:latin typeface="+mn-lt"/>
              </a:rPr>
              <a:t>Get to know your instructor, an experienced software engineer specializing in TDD and AI integration.</a:t>
            </a:r>
          </a:p>
        </p:txBody>
      </p:sp>
      <p:sp>
        <p:nvSpPr>
          <p:cNvPr id="41" name="Rectangle 40">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with glasses smiling&#10;&#10;Description automatically generated">
            <a:extLst>
              <a:ext uri="{FF2B5EF4-FFF2-40B4-BE49-F238E27FC236}">
                <a16:creationId xmlns:a16="http://schemas.microsoft.com/office/drawing/2014/main" id="{EE004CDD-AF9C-7463-40D0-C76D0B291E7D}"/>
              </a:ext>
            </a:extLst>
          </p:cNvPr>
          <p:cNvPicPr>
            <a:picLocks noChangeAspect="1"/>
          </p:cNvPicPr>
          <p:nvPr/>
        </p:nvPicPr>
        <p:blipFill rotWithShape="1">
          <a:blip r:embed="rId3"/>
          <a:srcRect l="5693" r="15025" b="-3"/>
          <a:stretch/>
        </p:blipFill>
        <p:spPr>
          <a:xfrm>
            <a:off x="4490830" y="650494"/>
            <a:ext cx="4220960" cy="5324142"/>
          </a:xfrm>
          <a:prstGeom prst="rect">
            <a:avLst/>
          </a:prstGeom>
        </p:spPr>
      </p:pic>
      <p:pic>
        <p:nvPicPr>
          <p:cNvPr id="11" name="Picture 10" descr="A blue and black logo&#10;&#10;Description automatically generated">
            <a:extLst>
              <a:ext uri="{FF2B5EF4-FFF2-40B4-BE49-F238E27FC236}">
                <a16:creationId xmlns:a16="http://schemas.microsoft.com/office/drawing/2014/main" id="{371CF60B-7096-BDAC-E6BB-B311ED5D65F5}"/>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pPr>
              <a:lnSpc>
                <a:spcPct val="90000"/>
              </a:lnSpc>
            </a:pPr>
            <a:r>
              <a:rPr lang="en-US" sz="2600"/>
              <a:t>Introduction to Software Craftsmanship</a:t>
            </a:r>
          </a:p>
        </p:txBody>
      </p:sp>
      <p:sp>
        <p:nvSpPr>
          <p:cNvPr id="14" name="Rectangle 13">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dirty="0"/>
          </a:p>
          <a:p>
            <a:r>
              <a:rPr lang="en-US" sz="1600" dirty="0"/>
              <a:t>Importance of clean code</a:t>
            </a:r>
          </a:p>
          <a:p>
            <a:r>
              <a:rPr lang="en-US" sz="1600" dirty="0"/>
              <a:t>Continuous improvement</a:t>
            </a:r>
          </a:p>
          <a:p>
            <a:r>
              <a:rPr lang="en-US" sz="1600" dirty="0"/>
              <a:t>Core principles</a:t>
            </a:r>
          </a:p>
        </p:txBody>
      </p:sp>
      <p:sp>
        <p:nvSpPr>
          <p:cNvPr id="16" name="Rectangle 15">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robot dog using a tape measure&#10;&#10;Description automatically generated">
            <a:extLst>
              <a:ext uri="{FF2B5EF4-FFF2-40B4-BE49-F238E27FC236}">
                <a16:creationId xmlns:a16="http://schemas.microsoft.com/office/drawing/2014/main" id="{66BBB7C1-6E19-07DE-51B3-926B58C71214}"/>
              </a:ext>
            </a:extLst>
          </p:cNvPr>
          <p:cNvPicPr>
            <a:picLocks noChangeAspect="1"/>
          </p:cNvPicPr>
          <p:nvPr/>
        </p:nvPicPr>
        <p:blipFill rotWithShape="1">
          <a:blip r:embed="rId3"/>
          <a:srcRect l="12456" r="8261" b="-3"/>
          <a:stretch/>
        </p:blipFill>
        <p:spPr>
          <a:xfrm>
            <a:off x="4490803" y="650494"/>
            <a:ext cx="4221014" cy="5324142"/>
          </a:xfrm>
          <a:prstGeom prst="rect">
            <a:avLst/>
          </a:prstGeom>
        </p:spPr>
      </p:pic>
      <p:pic>
        <p:nvPicPr>
          <p:cNvPr id="4" name="Picture 3" descr="A blue and black logo&#10;&#10;Description automatically generated">
            <a:extLst>
              <a:ext uri="{FF2B5EF4-FFF2-40B4-BE49-F238E27FC236}">
                <a16:creationId xmlns:a16="http://schemas.microsoft.com/office/drawing/2014/main" id="{11805019-1153-25E1-4751-402A1DDAE9E2}"/>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3" name="Rectangle 12">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fontScale="90000"/>
          </a:bodyPr>
          <a:lstStyle/>
          <a:p>
            <a:pPr>
              <a:lnSpc>
                <a:spcPct val="90000"/>
              </a:lnSpc>
            </a:pPr>
            <a:r>
              <a:rPr lang="en-US" sz="3100"/>
              <a:t>SOLID Principles Overview</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endParaRPr lang="en-US" sz="1700"/>
          </a:p>
          <a:p>
            <a:r>
              <a:rPr lang="en-US" sz="1700"/>
              <a:t>Single Responsibility Principle</a:t>
            </a:r>
          </a:p>
          <a:p>
            <a:r>
              <a:rPr lang="en-US" sz="1700"/>
              <a:t>Open/Closed Principle</a:t>
            </a:r>
          </a:p>
          <a:p>
            <a:r>
              <a:rPr lang="en-US" sz="1700"/>
              <a:t>Liskov Substitution Principle</a:t>
            </a:r>
          </a:p>
          <a:p>
            <a:r>
              <a:rPr lang="en-US" sz="1700"/>
              <a:t>Interface Segregation Principle</a:t>
            </a:r>
          </a:p>
          <a:p>
            <a:r>
              <a:rPr lang="en-US" sz="1700"/>
              <a:t>Dependency Inversion Principle</a:t>
            </a:r>
          </a:p>
        </p:txBody>
      </p:sp>
      <p:pic>
        <p:nvPicPr>
          <p:cNvPr id="5" name="Picture 4" descr="A cube shaped object with a dog face&#10;&#10;Description automatically generated">
            <a:extLst>
              <a:ext uri="{FF2B5EF4-FFF2-40B4-BE49-F238E27FC236}">
                <a16:creationId xmlns:a16="http://schemas.microsoft.com/office/drawing/2014/main" id="{A3A7EFA5-9B92-2893-3322-C169BD120C1C}"/>
              </a:ext>
            </a:extLst>
          </p:cNvPr>
          <p:cNvPicPr>
            <a:picLocks noChangeAspect="1"/>
          </p:cNvPicPr>
          <p:nvPr/>
        </p:nvPicPr>
        <p:blipFill rotWithShape="1">
          <a:blip r:embed="rId3"/>
          <a:srcRect l="14635" r="7649" b="-1"/>
          <a:stretch/>
        </p:blipFill>
        <p:spPr>
          <a:xfrm>
            <a:off x="4903774" y="1383738"/>
            <a:ext cx="3696824" cy="4756870"/>
          </a:xfrm>
          <a:prstGeom prst="rect">
            <a:avLst/>
          </a:prstGeom>
        </p:spPr>
      </p:pic>
      <p:pic>
        <p:nvPicPr>
          <p:cNvPr id="4" name="Picture 3" descr="A blue and black logo&#10;&#10;Description automatically generated">
            <a:extLst>
              <a:ext uri="{FF2B5EF4-FFF2-40B4-BE49-F238E27FC236}">
                <a16:creationId xmlns:a16="http://schemas.microsoft.com/office/drawing/2014/main" id="{8D9B81B5-695E-EEE0-0005-A55B9635AADD}"/>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3" name="Rectangle 12">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fontScale="90000"/>
          </a:bodyPr>
          <a:lstStyle/>
          <a:p>
            <a:pPr>
              <a:lnSpc>
                <a:spcPct val="90000"/>
              </a:lnSpc>
            </a:pPr>
            <a:r>
              <a:rPr lang="en-US" sz="3100"/>
              <a:t>Single Responsibility Principle</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endParaRPr lang="en-US" sz="1700"/>
          </a:p>
          <a:p>
            <a:r>
              <a:rPr lang="en-US" sz="1700"/>
              <a:t>A class should have only one reason to change</a:t>
            </a:r>
          </a:p>
          <a:p>
            <a:r>
              <a:rPr lang="en-US" sz="1700"/>
              <a:t>Focus on a single job or responsibility</a:t>
            </a:r>
          </a:p>
        </p:txBody>
      </p:sp>
      <p:pic>
        <p:nvPicPr>
          <p:cNvPr id="5" name="Picture 4" descr="A hammer on a white background&#10;&#10;Description automatically generated">
            <a:extLst>
              <a:ext uri="{FF2B5EF4-FFF2-40B4-BE49-F238E27FC236}">
                <a16:creationId xmlns:a16="http://schemas.microsoft.com/office/drawing/2014/main" id="{76101C38-B546-50BD-53D0-86413A3094DD}"/>
              </a:ext>
            </a:extLst>
          </p:cNvPr>
          <p:cNvPicPr>
            <a:picLocks noChangeAspect="1"/>
          </p:cNvPicPr>
          <p:nvPr/>
        </p:nvPicPr>
        <p:blipFill rotWithShape="1">
          <a:blip r:embed="rId3"/>
          <a:srcRect l="10096" r="12187" b="-1"/>
          <a:stretch/>
        </p:blipFill>
        <p:spPr>
          <a:xfrm>
            <a:off x="4903774" y="1383738"/>
            <a:ext cx="3696824" cy="4756870"/>
          </a:xfrm>
          <a:prstGeom prst="rect">
            <a:avLst/>
          </a:prstGeom>
        </p:spPr>
      </p:pic>
      <p:pic>
        <p:nvPicPr>
          <p:cNvPr id="4" name="Picture 3" descr="A blue and black logo&#10;&#10;Description automatically generated">
            <a:extLst>
              <a:ext uri="{FF2B5EF4-FFF2-40B4-BE49-F238E27FC236}">
                <a16:creationId xmlns:a16="http://schemas.microsoft.com/office/drawing/2014/main" id="{0E786318-29E5-5C00-C21E-AE0C6D376816}"/>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3" name="Rectangle 12">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a:bodyPr>
          <a:lstStyle/>
          <a:p>
            <a:pPr>
              <a:lnSpc>
                <a:spcPct val="90000"/>
              </a:lnSpc>
            </a:pPr>
            <a:r>
              <a:rPr lang="en-US" sz="3100"/>
              <a:t>Open/Closed Principle</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endParaRPr lang="en-US" sz="1700"/>
          </a:p>
          <a:p>
            <a:r>
              <a:rPr lang="en-US" sz="1700"/>
              <a:t>Open for extension</a:t>
            </a:r>
          </a:p>
          <a:p>
            <a:r>
              <a:rPr lang="en-US" sz="1700"/>
              <a:t>Closed for modification</a:t>
            </a:r>
          </a:p>
        </p:txBody>
      </p:sp>
      <p:pic>
        <p:nvPicPr>
          <p:cNvPr id="5" name="Picture 4" descr="A dog and puzzle pieces&#10;&#10;Description automatically generated">
            <a:extLst>
              <a:ext uri="{FF2B5EF4-FFF2-40B4-BE49-F238E27FC236}">
                <a16:creationId xmlns:a16="http://schemas.microsoft.com/office/drawing/2014/main" id="{4A236EE2-545C-8EBA-E885-0BB567EE2BB0}"/>
              </a:ext>
            </a:extLst>
          </p:cNvPr>
          <p:cNvPicPr>
            <a:picLocks noChangeAspect="1"/>
          </p:cNvPicPr>
          <p:nvPr/>
        </p:nvPicPr>
        <p:blipFill rotWithShape="1">
          <a:blip r:embed="rId3"/>
          <a:srcRect l="11823" r="10460" b="-1"/>
          <a:stretch/>
        </p:blipFill>
        <p:spPr>
          <a:xfrm>
            <a:off x="4903774" y="1383738"/>
            <a:ext cx="3696824" cy="4756870"/>
          </a:xfrm>
          <a:prstGeom prst="rect">
            <a:avLst/>
          </a:prstGeom>
        </p:spPr>
      </p:pic>
      <p:pic>
        <p:nvPicPr>
          <p:cNvPr id="4" name="Picture 3" descr="A blue and black logo&#10;&#10;Description automatically generated">
            <a:extLst>
              <a:ext uri="{FF2B5EF4-FFF2-40B4-BE49-F238E27FC236}">
                <a16:creationId xmlns:a16="http://schemas.microsoft.com/office/drawing/2014/main" id="{AA20A2E4-936B-AD5D-DAFA-BCAE44D18C54}"/>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3" name="Rectangle 12">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fontScale="90000"/>
          </a:bodyPr>
          <a:lstStyle/>
          <a:p>
            <a:pPr>
              <a:lnSpc>
                <a:spcPct val="90000"/>
              </a:lnSpc>
            </a:pPr>
            <a:r>
              <a:rPr lang="en-US" sz="3100"/>
              <a:t>Liskov Substitution Principle</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pPr marL="0" indent="0">
              <a:buNone/>
            </a:pPr>
            <a:endParaRPr lang="en-US" sz="1700" dirty="0"/>
          </a:p>
          <a:p>
            <a:r>
              <a:rPr lang="en-US" sz="1700" dirty="0"/>
              <a:t>Subtypes must be substitutable for their base types</a:t>
            </a:r>
          </a:p>
          <a:p>
            <a:r>
              <a:rPr lang="en-US" sz="1700" dirty="0"/>
              <a:t>Ensure consistent behavior</a:t>
            </a:r>
          </a:p>
        </p:txBody>
      </p:sp>
      <p:pic>
        <p:nvPicPr>
          <p:cNvPr id="5" name="Picture 4" descr="A group of dogs with images&#10;&#10;Description automatically generated">
            <a:extLst>
              <a:ext uri="{FF2B5EF4-FFF2-40B4-BE49-F238E27FC236}">
                <a16:creationId xmlns:a16="http://schemas.microsoft.com/office/drawing/2014/main" id="{0D7B5D60-906C-2BBC-AFF9-DCA3A29F9655}"/>
              </a:ext>
            </a:extLst>
          </p:cNvPr>
          <p:cNvPicPr>
            <a:picLocks noChangeAspect="1"/>
          </p:cNvPicPr>
          <p:nvPr/>
        </p:nvPicPr>
        <p:blipFill rotWithShape="1">
          <a:blip r:embed="rId3"/>
          <a:srcRect l="8931" r="13352" b="-1"/>
          <a:stretch/>
        </p:blipFill>
        <p:spPr>
          <a:xfrm>
            <a:off x="4903774" y="1383738"/>
            <a:ext cx="3696824" cy="4756870"/>
          </a:xfrm>
          <a:prstGeom prst="rect">
            <a:avLst/>
          </a:prstGeom>
        </p:spPr>
      </p:pic>
      <p:pic>
        <p:nvPicPr>
          <p:cNvPr id="4" name="Picture 3" descr="A blue and black logo&#10;&#10;Description automatically generated">
            <a:extLst>
              <a:ext uri="{FF2B5EF4-FFF2-40B4-BE49-F238E27FC236}">
                <a16:creationId xmlns:a16="http://schemas.microsoft.com/office/drawing/2014/main" id="{210E9683-BAFA-2CEA-D85C-E4440928AD21}"/>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2" name="Group 11">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3" name="Rectangle 12">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6" name="Rectangle 15">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fontScale="90000"/>
          </a:bodyPr>
          <a:lstStyle/>
          <a:p>
            <a:pPr>
              <a:lnSpc>
                <a:spcPct val="90000"/>
              </a:lnSpc>
            </a:pPr>
            <a:r>
              <a:rPr lang="en-US" sz="2800"/>
              <a:t>Interface Segregation Principle</a:t>
            </a:r>
          </a:p>
        </p:txBody>
      </p:sp>
      <p:sp>
        <p:nvSpPr>
          <p:cNvPr id="18" name="Rectangle 17">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endParaRPr lang="en-US" sz="1700"/>
          </a:p>
          <a:p>
            <a:r>
              <a:rPr lang="en-US" sz="1700"/>
              <a:t>No client should be forced to depend on methods it does not use</a:t>
            </a:r>
          </a:p>
          <a:p>
            <a:r>
              <a:rPr lang="en-US" sz="1700"/>
              <a:t>Keep interfaces small and focused</a:t>
            </a:r>
          </a:p>
        </p:txBody>
      </p:sp>
      <p:pic>
        <p:nvPicPr>
          <p:cNvPr id="5" name="Picture 4" descr="A dog in a factory&#10;&#10;Description automatically generated">
            <a:extLst>
              <a:ext uri="{FF2B5EF4-FFF2-40B4-BE49-F238E27FC236}">
                <a16:creationId xmlns:a16="http://schemas.microsoft.com/office/drawing/2014/main" id="{706B8DAA-B5E6-B14E-F6C5-9C3F1D471862}"/>
              </a:ext>
            </a:extLst>
          </p:cNvPr>
          <p:cNvPicPr>
            <a:picLocks noChangeAspect="1"/>
          </p:cNvPicPr>
          <p:nvPr/>
        </p:nvPicPr>
        <p:blipFill rotWithShape="1">
          <a:blip r:embed="rId3"/>
          <a:srcRect l="5402" r="16881" b="-1"/>
          <a:stretch/>
        </p:blipFill>
        <p:spPr>
          <a:xfrm>
            <a:off x="4903774" y="1383738"/>
            <a:ext cx="3696824" cy="4756870"/>
          </a:xfrm>
          <a:prstGeom prst="rect">
            <a:avLst/>
          </a:prstGeom>
        </p:spPr>
      </p:pic>
      <p:pic>
        <p:nvPicPr>
          <p:cNvPr id="4" name="Picture 3" descr="A blue and black logo&#10;&#10;Description automatically generated">
            <a:extLst>
              <a:ext uri="{FF2B5EF4-FFF2-40B4-BE49-F238E27FC236}">
                <a16:creationId xmlns:a16="http://schemas.microsoft.com/office/drawing/2014/main" id="{7C82A6C8-2109-9264-3008-A688951E370E}"/>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6EFC920F-B85A-4068-BD93-41064EDE93D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4" name="Group 13">
            <a:extLst>
              <a:ext uri="{FF2B5EF4-FFF2-40B4-BE49-F238E27FC236}">
                <a16:creationId xmlns:a16="http://schemas.microsoft.com/office/drawing/2014/main" id="{1C559108-BBAE-426C-8564-051D2BA6DDC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5400000">
            <a:off x="-2487837" y="2732147"/>
            <a:ext cx="5860051" cy="395784"/>
            <a:chOff x="6081624" y="1998368"/>
            <a:chExt cx="5613457" cy="782175"/>
          </a:xfrm>
          <a:solidFill>
            <a:schemeClr val="accent4"/>
          </a:solidFill>
        </p:grpSpPr>
        <p:sp>
          <p:nvSpPr>
            <p:cNvPr id="15" name="Rectangle 14">
              <a:extLst>
                <a:ext uri="{FF2B5EF4-FFF2-40B4-BE49-F238E27FC236}">
                  <a16:creationId xmlns:a16="http://schemas.microsoft.com/office/drawing/2014/main" id="{42BC35EE-6650-42D2-AEFB-4B7CD1AFC9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5400000">
              <a:off x="11228040" y="2313027"/>
              <a:ext cx="781700" cy="15238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952C743-9049-4DFB-878B-2AB07B6E4F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6081624" y="1998844"/>
              <a:ext cx="5372968" cy="7816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CBC4F608-B4B8-48C3-9572-C0F061B1CD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34646" y="922919"/>
            <a:ext cx="8333796" cy="546125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824568" y="1238081"/>
            <a:ext cx="3532009" cy="962953"/>
          </a:xfrm>
        </p:spPr>
        <p:txBody>
          <a:bodyPr anchor="b">
            <a:normAutofit fontScale="90000"/>
          </a:bodyPr>
          <a:lstStyle/>
          <a:p>
            <a:pPr>
              <a:lnSpc>
                <a:spcPct val="90000"/>
              </a:lnSpc>
            </a:pPr>
            <a:r>
              <a:rPr lang="en-US" sz="3100"/>
              <a:t>Dependency Inversion Principle</a:t>
            </a:r>
          </a:p>
        </p:txBody>
      </p:sp>
      <p:sp>
        <p:nvSpPr>
          <p:cNvPr id="20" name="Rectangle 19">
            <a:extLst>
              <a:ext uri="{FF2B5EF4-FFF2-40B4-BE49-F238E27FC236}">
                <a16:creationId xmlns:a16="http://schemas.microsoft.com/office/drawing/2014/main" id="{1382A32C-5B0C-4B1C-A074-76C6DBCC9F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4913" y="2372170"/>
            <a:ext cx="329184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825552" y="2508105"/>
            <a:ext cx="3532008" cy="3632493"/>
          </a:xfrm>
        </p:spPr>
        <p:txBody>
          <a:bodyPr anchor="ctr">
            <a:normAutofit/>
          </a:bodyPr>
          <a:lstStyle/>
          <a:p>
            <a:endParaRPr lang="en-US" sz="1700"/>
          </a:p>
          <a:p>
            <a:r>
              <a:rPr lang="en-US" sz="1700"/>
              <a:t>High-level modules should not depend on low-level modules</a:t>
            </a:r>
          </a:p>
          <a:p>
            <a:r>
              <a:rPr lang="en-US" sz="1700"/>
              <a:t>Depend on abstractions, not concretions </a:t>
            </a:r>
          </a:p>
        </p:txBody>
      </p:sp>
      <p:pic>
        <p:nvPicPr>
          <p:cNvPr id="7" name="Picture 6" descr="A robot dog with a plug&#10;&#10;Description automatically generated">
            <a:extLst>
              <a:ext uri="{FF2B5EF4-FFF2-40B4-BE49-F238E27FC236}">
                <a16:creationId xmlns:a16="http://schemas.microsoft.com/office/drawing/2014/main" id="{84EB0051-3DA8-CC2B-D12D-7B607EB4433F}"/>
              </a:ext>
            </a:extLst>
          </p:cNvPr>
          <p:cNvPicPr>
            <a:picLocks noChangeAspect="1"/>
          </p:cNvPicPr>
          <p:nvPr/>
        </p:nvPicPr>
        <p:blipFill rotWithShape="1">
          <a:blip r:embed="rId3"/>
          <a:srcRect l="22254" r="29" b="-1"/>
          <a:stretch/>
        </p:blipFill>
        <p:spPr>
          <a:xfrm>
            <a:off x="4903774" y="1383738"/>
            <a:ext cx="3696824" cy="4756870"/>
          </a:xfrm>
          <a:prstGeom prst="rect">
            <a:avLst/>
          </a:prstGeom>
        </p:spPr>
      </p:pic>
      <p:pic>
        <p:nvPicPr>
          <p:cNvPr id="4" name="Picture 3" descr="A blue and black logo&#10;&#10;Description automatically generated">
            <a:extLst>
              <a:ext uri="{FF2B5EF4-FFF2-40B4-BE49-F238E27FC236}">
                <a16:creationId xmlns:a16="http://schemas.microsoft.com/office/drawing/2014/main" id="{267D5566-BB2C-4267-612F-74E15D6451FB}"/>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3"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group of dogs in suits&#10;&#10;Description automatically generated">
            <a:extLst>
              <a:ext uri="{FF2B5EF4-FFF2-40B4-BE49-F238E27FC236}">
                <a16:creationId xmlns:a16="http://schemas.microsoft.com/office/drawing/2014/main" id="{0C8AF82E-2B15-FB18-C93B-AED653CEC6E9}"/>
              </a:ext>
            </a:extLst>
          </p:cNvPr>
          <p:cNvPicPr>
            <a:picLocks noChangeAspect="1"/>
          </p:cNvPicPr>
          <p:nvPr/>
        </p:nvPicPr>
        <p:blipFill rotWithShape="1">
          <a:blip r:embed="rId3"/>
          <a:srcRect l="32" r="-29" b="5439"/>
          <a:stretch/>
        </p:blipFill>
        <p:spPr>
          <a:xfrm>
            <a:off x="20" y="10"/>
            <a:ext cx="7252212" cy="6857990"/>
          </a:xfrm>
          <a:prstGeom prst="rect">
            <a:avLst/>
          </a:prstGeom>
        </p:spPr>
      </p:pic>
      <p:sp>
        <p:nvSpPr>
          <p:cNvPr id="12" name="Rectangle 11">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843764" y="0"/>
            <a:ext cx="530023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5648707" y="365125"/>
            <a:ext cx="2866642" cy="1899912"/>
          </a:xfrm>
        </p:spPr>
        <p:txBody>
          <a:bodyPr>
            <a:normAutofit/>
          </a:bodyPr>
          <a:lstStyle/>
          <a:p>
            <a:r>
              <a:rPr lang="en-US" sz="3500"/>
              <a:t>Wrap-Up and Q&amp;A</a:t>
            </a:r>
          </a:p>
        </p:txBody>
      </p:sp>
      <p:sp>
        <p:nvSpPr>
          <p:cNvPr id="3" name="Content Placeholder 2"/>
          <p:cNvSpPr>
            <a:spLocks noGrp="1"/>
          </p:cNvSpPr>
          <p:nvPr>
            <p:ph idx="1"/>
          </p:nvPr>
        </p:nvSpPr>
        <p:spPr>
          <a:xfrm>
            <a:off x="5648707" y="2434201"/>
            <a:ext cx="2866642" cy="3742762"/>
          </a:xfrm>
        </p:spPr>
        <p:txBody>
          <a:bodyPr>
            <a:normAutofit/>
          </a:bodyPr>
          <a:lstStyle/>
          <a:p>
            <a:endParaRPr lang="en-US" sz="1700"/>
          </a:p>
          <a:p>
            <a:r>
              <a:rPr lang="en-US" sz="1700"/>
              <a:t>Summarize key takeaways</a:t>
            </a:r>
          </a:p>
          <a:p>
            <a:r>
              <a:rPr lang="en-US" sz="1700"/>
              <a:t>Open floor for questions</a:t>
            </a:r>
          </a:p>
          <a:p>
            <a:r>
              <a:rPr lang="en-US" sz="1700"/>
              <a:t>Preview of the afternoon session </a:t>
            </a:r>
          </a:p>
        </p:txBody>
      </p:sp>
      <p:pic>
        <p:nvPicPr>
          <p:cNvPr id="4" name="Picture 3" descr="A blue and black logo&#10;&#10;Description automatically generated">
            <a:extLst>
              <a:ext uri="{FF2B5EF4-FFF2-40B4-BE49-F238E27FC236}">
                <a16:creationId xmlns:a16="http://schemas.microsoft.com/office/drawing/2014/main" id="{4FA30153-B710-11D5-89C9-7E5CAD4CA6C5}"/>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1293791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17AB3D3-3C9C-4DED-809A-78734805B89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95246" y="386930"/>
            <a:ext cx="7549592" cy="1298448"/>
          </a:xfrm>
        </p:spPr>
        <p:txBody>
          <a:bodyPr anchor="b">
            <a:normAutofit/>
          </a:bodyPr>
          <a:lstStyle/>
          <a:p>
            <a:pPr>
              <a:lnSpc>
                <a:spcPct val="90000"/>
              </a:lnSpc>
            </a:pPr>
            <a:r>
              <a:rPr lang="en-US" sz="4200"/>
              <a:t>Participant Introductions and Backgrounds</a:t>
            </a:r>
          </a:p>
        </p:txBody>
      </p:sp>
      <p:sp>
        <p:nvSpPr>
          <p:cNvPr id="12" name="Rectangle 11">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1" y="1998845"/>
            <a:ext cx="8590945" cy="781699"/>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E659831F-0D9A-4C63-9EBB-8435B85A44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3079"/>
            <a:ext cx="8537521" cy="42679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595245" y="2599509"/>
            <a:ext cx="3398174" cy="3639450"/>
          </a:xfrm>
        </p:spPr>
        <p:txBody>
          <a:bodyPr anchor="ctr">
            <a:normAutofit/>
          </a:bodyPr>
          <a:lstStyle/>
          <a:p>
            <a:endParaRPr lang="en-US" sz="1700"/>
          </a:p>
          <a:p>
            <a:r>
              <a:rPr lang="en-US" sz="1700"/>
              <a:t>Share your background</a:t>
            </a:r>
          </a:p>
          <a:p>
            <a:r>
              <a:rPr lang="en-US" sz="1700"/>
              <a:t>Experience with TDD and AI</a:t>
            </a:r>
          </a:p>
        </p:txBody>
      </p:sp>
      <p:pic>
        <p:nvPicPr>
          <p:cNvPr id="5" name="Picture 4" descr="A group of robots around a campfire&#10;&#10;Description automatically generated">
            <a:extLst>
              <a:ext uri="{FF2B5EF4-FFF2-40B4-BE49-F238E27FC236}">
                <a16:creationId xmlns:a16="http://schemas.microsoft.com/office/drawing/2014/main" id="{F3F468C0-DABB-8BA2-705A-A3B66E13AE9E}"/>
              </a:ext>
            </a:extLst>
          </p:cNvPr>
          <p:cNvPicPr>
            <a:picLocks noChangeAspect="1"/>
          </p:cNvPicPr>
          <p:nvPr/>
        </p:nvPicPr>
        <p:blipFill rotWithShape="1">
          <a:blip r:embed="rId3"/>
          <a:srcRect l="15287" r="25173" b="-3"/>
          <a:stretch/>
        </p:blipFill>
        <p:spPr>
          <a:xfrm>
            <a:off x="4433649" y="2484255"/>
            <a:ext cx="3862707" cy="3714244"/>
          </a:xfrm>
          <a:prstGeom prst="rect">
            <a:avLst/>
          </a:prstGeom>
        </p:spPr>
      </p:pic>
      <p:sp>
        <p:nvSpPr>
          <p:cNvPr id="16" name="Rectangle 15">
            <a:extLst>
              <a:ext uri="{FF2B5EF4-FFF2-40B4-BE49-F238E27FC236}">
                <a16:creationId xmlns:a16="http://schemas.microsoft.com/office/drawing/2014/main" id="{E6995CE5-F890-4ABA-82A2-26507CE8D2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323318" y="2332075"/>
            <a:ext cx="781700" cy="114287"/>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blue and black logo&#10;&#10;Description automatically generated">
            <a:extLst>
              <a:ext uri="{FF2B5EF4-FFF2-40B4-BE49-F238E27FC236}">
                <a16:creationId xmlns:a16="http://schemas.microsoft.com/office/drawing/2014/main" id="{0427F3B4-8EF3-1BFE-86E6-222FBF3368E0}"/>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9" name="Rectangle 18">
            <a:extLst>
              <a:ext uri="{FF2B5EF4-FFF2-40B4-BE49-F238E27FC236}">
                <a16:creationId xmlns:a16="http://schemas.microsoft.com/office/drawing/2014/main" id="{22A397E7-BF60-45B2-84C7-B074B76C37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A dog in a suit&#10;&#10;Description automatically generated">
            <a:extLst>
              <a:ext uri="{FF2B5EF4-FFF2-40B4-BE49-F238E27FC236}">
                <a16:creationId xmlns:a16="http://schemas.microsoft.com/office/drawing/2014/main" id="{1B4EB460-5B43-DAEE-1442-F8C21F58571E}"/>
              </a:ext>
            </a:extLst>
          </p:cNvPr>
          <p:cNvPicPr>
            <a:picLocks noChangeAspect="1"/>
          </p:cNvPicPr>
          <p:nvPr/>
        </p:nvPicPr>
        <p:blipFill rotWithShape="1">
          <a:blip r:embed="rId3">
            <a:alphaModFix/>
          </a:blip>
          <a:srcRect l="6758" r="6758"/>
          <a:stretch/>
        </p:blipFill>
        <p:spPr>
          <a:xfrm>
            <a:off x="3212926" y="10"/>
            <a:ext cx="5931074" cy="6857992"/>
          </a:xfrm>
          <a:prstGeom prst="rect">
            <a:avLst/>
          </a:prstGeom>
          <a:noFill/>
        </p:spPr>
      </p:pic>
      <p:sp>
        <p:nvSpPr>
          <p:cNvPr id="21" name="Rectangle 20">
            <a:extLst>
              <a:ext uri="{FF2B5EF4-FFF2-40B4-BE49-F238E27FC236}">
                <a16:creationId xmlns:a16="http://schemas.microsoft.com/office/drawing/2014/main" id="{890DEF05-784E-4B61-89E4-04C4ECF4E5A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gradFill>
            <a:gsLst>
              <a:gs pos="36000">
                <a:schemeClr val="tx1">
                  <a:lumMod val="95000"/>
                  <a:lumOff val="5000"/>
                </a:schemeClr>
              </a:gs>
              <a:gs pos="81000">
                <a:schemeClr val="tx1">
                  <a:lumMod val="95000"/>
                  <a:lumOff val="5000"/>
                  <a:alpha val="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546497" y="1115219"/>
            <a:ext cx="4129087" cy="2387600"/>
          </a:xfrm>
        </p:spPr>
        <p:txBody>
          <a:bodyPr vert="horz" lIns="91440" tIns="45720" rIns="91440" bIns="45720" rtlCol="0" anchor="b">
            <a:normAutofit/>
          </a:bodyPr>
          <a:lstStyle/>
          <a:p>
            <a:pPr defTabSz="914400">
              <a:lnSpc>
                <a:spcPct val="90000"/>
              </a:lnSpc>
            </a:pPr>
            <a:r>
              <a:rPr lang="en-US" sz="4400">
                <a:solidFill>
                  <a:schemeClr val="bg1"/>
                </a:solidFill>
                <a:latin typeface="+mj-lt"/>
              </a:rPr>
              <a:t>Overview of Tyler Morgan’s Role</a:t>
            </a:r>
          </a:p>
        </p:txBody>
      </p:sp>
      <p:cxnSp>
        <p:nvCxnSpPr>
          <p:cNvPr id="23" name="Straight Connector 22">
            <a:extLst>
              <a:ext uri="{FF2B5EF4-FFF2-40B4-BE49-F238E27FC236}">
                <a16:creationId xmlns:a16="http://schemas.microsoft.com/office/drawing/2014/main" id="{C41BAEC7-F7B0-4224-8B18-8F74B7D87F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96438" y="3681408"/>
            <a:ext cx="8951115"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10" name="Rectangle 9">
            <a:extLst>
              <a:ext uri="{FF2B5EF4-FFF2-40B4-BE49-F238E27FC236}">
                <a16:creationId xmlns:a16="http://schemas.microsoft.com/office/drawing/2014/main" id="{D1FCDFC3-94CE-BCB7-DD0E-9306D93C6C76}"/>
              </a:ext>
            </a:extLst>
          </p:cNvPr>
          <p:cNvSpPr/>
          <p:nvPr/>
        </p:nvSpPr>
        <p:spPr>
          <a:xfrm>
            <a:off x="1" y="6519443"/>
            <a:ext cx="7532176" cy="323359"/>
          </a:xfrm>
          <a:prstGeom prst="rect">
            <a:avLst/>
          </a:prstGeom>
          <a:solidFill>
            <a:schemeClr val="tx1"/>
          </a:solidFill>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477A8682-0997-F4A5-8731-40499A07141E}"/>
              </a:ext>
            </a:extLst>
          </p:cNvPr>
          <p:cNvSpPr txBox="1"/>
          <p:nvPr/>
        </p:nvSpPr>
        <p:spPr>
          <a:xfrm>
            <a:off x="1" y="6519443"/>
            <a:ext cx="7532176" cy="307781"/>
          </a:xfrm>
          <a:prstGeom prst="rect">
            <a:avLst/>
          </a:prstGeom>
          <a:noFill/>
        </p:spPr>
        <p:txBody>
          <a:bodyPr wrap="square">
            <a:spAutoFit/>
          </a:bodyPr>
          <a:lstStyle/>
          <a:p>
            <a:r>
              <a:rPr lang="en-US" sz="1400" dirty="0">
                <a:solidFill>
                  <a:schemeClr val="bg1"/>
                </a:solidFill>
                <a:latin typeface="Dank Mono" pitchFamily="2" charset="77"/>
              </a:rPr>
              <a:t>https://</a:t>
            </a:r>
            <a:r>
              <a:rPr lang="en-US" sz="1400" dirty="0" err="1">
                <a:solidFill>
                  <a:schemeClr val="bg1"/>
                </a:solidFill>
                <a:latin typeface="Dank Mono" pitchFamily="2" charset="77"/>
              </a:rPr>
              <a:t>chatgpt.com</a:t>
            </a:r>
            <a:r>
              <a:rPr lang="en-US" sz="1400" dirty="0">
                <a:solidFill>
                  <a:schemeClr val="bg1"/>
                </a:solidFill>
                <a:latin typeface="Dank Mono" pitchFamily="2" charset="77"/>
              </a:rPr>
              <a:t>/g/g-m8zONvdCL-leandog-intelligent-engineering-with-ai</a:t>
            </a:r>
          </a:p>
        </p:txBody>
      </p:sp>
      <p:pic>
        <p:nvPicPr>
          <p:cNvPr id="11" name="Picture 10" descr="A blue and black logo&#10;&#10;Description automatically generated">
            <a:extLst>
              <a:ext uri="{FF2B5EF4-FFF2-40B4-BE49-F238E27FC236}">
                <a16:creationId xmlns:a16="http://schemas.microsoft.com/office/drawing/2014/main" id="{185DDE5F-A379-0FF9-E704-98282EE87DD8}"/>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Assistance Capabilities</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pPr marL="0" indent="0">
              <a:buNone/>
            </a:pPr>
            <a:r>
              <a:rPr lang="en-US" sz="1600"/>
              <a:t>Learn how Tyler Morgan can assist you with explanations, suggestions, and answers to questions about TDD and AI integration.</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obot and a dog&#10;&#10;Description automatically generated">
            <a:extLst>
              <a:ext uri="{FF2B5EF4-FFF2-40B4-BE49-F238E27FC236}">
                <a16:creationId xmlns:a16="http://schemas.microsoft.com/office/drawing/2014/main" id="{9891C4F6-9666-29E1-9364-258EB943388D}"/>
              </a:ext>
            </a:extLst>
          </p:cNvPr>
          <p:cNvPicPr>
            <a:picLocks noChangeAspect="1"/>
          </p:cNvPicPr>
          <p:nvPr/>
        </p:nvPicPr>
        <p:blipFill rotWithShape="1">
          <a:blip r:embed="rId3"/>
          <a:srcRect l="6302" r="14415" b="-3"/>
          <a:stretch/>
        </p:blipFill>
        <p:spPr>
          <a:xfrm>
            <a:off x="4490803" y="650494"/>
            <a:ext cx="4221014" cy="5324142"/>
          </a:xfrm>
          <a:prstGeom prst="rect">
            <a:avLst/>
          </a:prstGeom>
        </p:spPr>
      </p:pic>
      <p:pic>
        <p:nvPicPr>
          <p:cNvPr id="6" name="Picture 5" descr="A blue and black logo&#10;&#10;Description automatically generated">
            <a:extLst>
              <a:ext uri="{FF2B5EF4-FFF2-40B4-BE49-F238E27FC236}">
                <a16:creationId xmlns:a16="http://schemas.microsoft.com/office/drawing/2014/main" id="{F28BAA5C-417C-41CD-6445-D5BCCFD1E4FF}"/>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8" name="Rectangle 37">
            <a:extLst>
              <a:ext uri="{FF2B5EF4-FFF2-40B4-BE49-F238E27FC236}">
                <a16:creationId xmlns:a16="http://schemas.microsoft.com/office/drawing/2014/main" id="{B0B8DCBA-FEED-46EF-A140-35B904015B4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9" name="Group 38">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62849"/>
            <a:ext cx="548639" cy="673460"/>
            <a:chOff x="3940602" y="308034"/>
            <a:chExt cx="2116791" cy="3428999"/>
          </a:xfrm>
          <a:solidFill>
            <a:schemeClr val="accent4"/>
          </a:solidFill>
        </p:grpSpPr>
        <p:sp>
          <p:nvSpPr>
            <p:cNvPr id="14" name="Rectangle 13">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8" name="Rectangle 17">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060" y="656150"/>
            <a:ext cx="4193090" cy="1431591"/>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782723" y="873940"/>
            <a:ext cx="3696218" cy="1035781"/>
          </a:xfrm>
        </p:spPr>
        <p:txBody>
          <a:bodyPr anchor="ctr">
            <a:normAutofit fontScale="90000"/>
          </a:bodyPr>
          <a:lstStyle/>
          <a:p>
            <a:pPr>
              <a:lnSpc>
                <a:spcPct val="90000"/>
              </a:lnSpc>
            </a:pPr>
            <a:r>
              <a:rPr lang="en-US" sz="3100"/>
              <a:t>Course Modules and Learning Outcomes</a:t>
            </a:r>
          </a:p>
        </p:txBody>
      </p:sp>
      <p:sp>
        <p:nvSpPr>
          <p:cNvPr id="3" name="Content Placeholder 2"/>
          <p:cNvSpPr>
            <a:spLocks noGrp="1"/>
          </p:cNvSpPr>
          <p:nvPr>
            <p:ph idx="1"/>
          </p:nvPr>
        </p:nvSpPr>
        <p:spPr>
          <a:xfrm>
            <a:off x="783771" y="2524721"/>
            <a:ext cx="3743722" cy="3677123"/>
          </a:xfrm>
        </p:spPr>
        <p:txBody>
          <a:bodyPr anchor="ctr">
            <a:normAutofit/>
          </a:bodyPr>
          <a:lstStyle/>
          <a:p>
            <a:r>
              <a:rPr lang="en-US" sz="1600"/>
              <a:t>Course Modules</a:t>
            </a:r>
          </a:p>
          <a:p>
            <a:pPr lvl="1"/>
            <a:r>
              <a:rPr lang="en-US" sz="1600"/>
              <a:t>Introduction to TDD</a:t>
            </a:r>
          </a:p>
          <a:p>
            <a:pPr lvl="1"/>
            <a:r>
              <a:rPr lang="en-US" sz="1600"/>
              <a:t>Introduction to AI Tools</a:t>
            </a:r>
          </a:p>
          <a:p>
            <a:pPr lvl="1"/>
            <a:r>
              <a:rPr lang="en-US" sz="1600"/>
              <a:t>Integrating TDD and AI Tools</a:t>
            </a:r>
          </a:p>
          <a:p>
            <a:pPr lvl="1"/>
            <a:r>
              <a:rPr lang="en-US" sz="1600"/>
              <a:t>Software Craftsmanship Principles</a:t>
            </a:r>
          </a:p>
          <a:p>
            <a:pPr lvl="1"/>
            <a:r>
              <a:rPr lang="en-US" sz="1600"/>
              <a:t>Practical Exercises</a:t>
            </a:r>
          </a:p>
          <a:p>
            <a:r>
              <a:rPr lang="en-US" sz="1600"/>
              <a:t>Learning Outcomes</a:t>
            </a:r>
          </a:p>
          <a:p>
            <a:pPr lvl="1"/>
            <a:r>
              <a:rPr lang="en-US" sz="1600"/>
              <a:t>Mastery of TDD</a:t>
            </a:r>
          </a:p>
          <a:p>
            <a:pPr lvl="1"/>
            <a:r>
              <a:rPr lang="en-US" sz="1600"/>
              <a:t>Proficiency with AI Tools</a:t>
            </a:r>
          </a:p>
          <a:p>
            <a:pPr lvl="1"/>
            <a:r>
              <a:rPr lang="en-US" sz="1600"/>
              <a:t>Improved Code Quality</a:t>
            </a:r>
          </a:p>
          <a:p>
            <a:pPr lvl="1"/>
            <a:r>
              <a:rPr lang="en-US" sz="1600"/>
              <a:t>Enhanced Productivity</a:t>
            </a:r>
          </a:p>
        </p:txBody>
      </p:sp>
      <p:pic>
        <p:nvPicPr>
          <p:cNvPr id="6" name="Picture 5" descr="A tree with many symbols from it&#10;&#10;Description automatically generated">
            <a:extLst>
              <a:ext uri="{FF2B5EF4-FFF2-40B4-BE49-F238E27FC236}">
                <a16:creationId xmlns:a16="http://schemas.microsoft.com/office/drawing/2014/main" id="{947DF043-E242-0C70-423A-E6CEBBC78691}"/>
              </a:ext>
            </a:extLst>
          </p:cNvPr>
          <p:cNvPicPr>
            <a:picLocks noChangeAspect="1"/>
          </p:cNvPicPr>
          <p:nvPr/>
        </p:nvPicPr>
        <p:blipFill rotWithShape="1">
          <a:blip r:embed="rId3"/>
          <a:srcRect l="16010" r="22777" b="3"/>
          <a:stretch/>
        </p:blipFill>
        <p:spPr>
          <a:xfrm>
            <a:off x="5091287" y="613147"/>
            <a:ext cx="3424063" cy="5593443"/>
          </a:xfrm>
          <a:prstGeom prst="rect">
            <a:avLst/>
          </a:prstGeom>
        </p:spPr>
      </p:pic>
      <p:cxnSp>
        <p:nvCxnSpPr>
          <p:cNvPr id="20" name="Straight Connector 19">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628650" y="6492240"/>
            <a:ext cx="78867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pic>
        <p:nvPicPr>
          <p:cNvPr id="7" name="Picture 6" descr="A blue and black logo&#10;&#10;Description automatically generated">
            <a:extLst>
              <a:ext uri="{FF2B5EF4-FFF2-40B4-BE49-F238E27FC236}">
                <a16:creationId xmlns:a16="http://schemas.microsoft.com/office/drawing/2014/main" id="{EEA981DE-C4DE-2BEA-E9ED-C194B471D1B8}"/>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a:xfrm>
            <a:off x="571500" y="1143486"/>
            <a:ext cx="3200400" cy="1437406"/>
          </a:xfrm>
        </p:spPr>
        <p:txBody>
          <a:bodyPr anchor="t">
            <a:normAutofit/>
          </a:bodyPr>
          <a:lstStyle/>
          <a:p>
            <a:r>
              <a:rPr lang="en-US" sz="2800"/>
              <a:t>Role of AI in Software Engineering</a:t>
            </a:r>
          </a:p>
        </p:txBody>
      </p:sp>
      <p:cxnSp>
        <p:nvCxnSpPr>
          <p:cNvPr id="10" name="Straight Connector 9">
            <a:extLst>
              <a:ext uri="{FF2B5EF4-FFF2-40B4-BE49-F238E27FC236}">
                <a16:creationId xmlns:a16="http://schemas.microsoft.com/office/drawing/2014/main" id="{37C77032-C865-6057-7D7A-E2743CFA20F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48855" y="871146"/>
            <a:ext cx="552704"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3" name="Content Placeholder 2"/>
          <p:cNvSpPr>
            <a:spLocks noGrp="1"/>
          </p:cNvSpPr>
          <p:nvPr>
            <p:ph idx="1"/>
          </p:nvPr>
        </p:nvSpPr>
        <p:spPr>
          <a:xfrm>
            <a:off x="4369209" y="838200"/>
            <a:ext cx="4125936" cy="1866358"/>
          </a:xfrm>
        </p:spPr>
        <p:txBody>
          <a:bodyPr>
            <a:normAutofit/>
          </a:bodyPr>
          <a:lstStyle/>
          <a:p>
            <a:r>
              <a:rPr lang="en-US" sz="1700"/>
              <a:t>Enhancing coding efficiency</a:t>
            </a:r>
          </a:p>
          <a:p>
            <a:r>
              <a:rPr lang="en-US" sz="1700"/>
              <a:t>Assisting in comprehensive testing</a:t>
            </a:r>
          </a:p>
          <a:p>
            <a:r>
              <a:rPr lang="en-US" sz="1700"/>
              <a:t>Automating documentation</a:t>
            </a:r>
          </a:p>
          <a:p>
            <a:r>
              <a:rPr lang="en-US" sz="1700"/>
              <a:t>Improving code quality</a:t>
            </a:r>
          </a:p>
          <a:p>
            <a:r>
              <a:rPr lang="en-US" sz="1700"/>
              <a:t>Facilitating continuous learning</a:t>
            </a:r>
          </a:p>
        </p:txBody>
      </p:sp>
      <p:pic>
        <p:nvPicPr>
          <p:cNvPr id="5" name="Picture 4" descr="A person sitting at a desk with a robot in front of him&#10;&#10;Description automatically generated">
            <a:extLst>
              <a:ext uri="{FF2B5EF4-FFF2-40B4-BE49-F238E27FC236}">
                <a16:creationId xmlns:a16="http://schemas.microsoft.com/office/drawing/2014/main" id="{9FC2DD08-7A47-A13F-0C0D-AFB5614CAF20}"/>
              </a:ext>
            </a:extLst>
          </p:cNvPr>
          <p:cNvPicPr>
            <a:picLocks noChangeAspect="1"/>
          </p:cNvPicPr>
          <p:nvPr/>
        </p:nvPicPr>
        <p:blipFill rotWithShape="1">
          <a:blip r:embed="rId3"/>
          <a:srcRect t="22628" b="7409"/>
          <a:stretch/>
        </p:blipFill>
        <p:spPr>
          <a:xfrm>
            <a:off x="20" y="3195484"/>
            <a:ext cx="9143980" cy="3662515"/>
          </a:xfrm>
          <a:prstGeom prst="rect">
            <a:avLst/>
          </a:prstGeom>
        </p:spPr>
      </p:pic>
      <p:pic>
        <p:nvPicPr>
          <p:cNvPr id="6" name="Picture 5" descr="A blue and black logo&#10;&#10;Description automatically generated">
            <a:extLst>
              <a:ext uri="{FF2B5EF4-FFF2-40B4-BE49-F238E27FC236}">
                <a16:creationId xmlns:a16="http://schemas.microsoft.com/office/drawing/2014/main" id="{BBDDBB57-777A-AB32-8455-4AB27F16F443}"/>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person and dog in a cockpit&#10;&#10;Description automatically generated">
            <a:extLst>
              <a:ext uri="{FF2B5EF4-FFF2-40B4-BE49-F238E27FC236}">
                <a16:creationId xmlns:a16="http://schemas.microsoft.com/office/drawing/2014/main" id="{589EC7BA-BBB0-97A1-56EE-62DAB5A6CF60}"/>
              </a:ext>
            </a:extLst>
          </p:cNvPr>
          <p:cNvPicPr>
            <a:picLocks noChangeAspect="1"/>
          </p:cNvPicPr>
          <p:nvPr/>
        </p:nvPicPr>
        <p:blipFill rotWithShape="1">
          <a:blip r:embed="rId3"/>
          <a:srcRect l="16012" r="31622" b="3526"/>
          <a:stretch/>
        </p:blipFill>
        <p:spPr>
          <a:xfrm>
            <a:off x="2641851" y="10"/>
            <a:ext cx="6502149" cy="6857990"/>
          </a:xfrm>
          <a:prstGeom prst="rect">
            <a:avLst/>
          </a:prstGeom>
        </p:spPr>
      </p:pic>
      <p:sp>
        <p:nvSpPr>
          <p:cNvPr id="17" name="Rectangle 16">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278320" y="1161288"/>
            <a:ext cx="3332784" cy="1124712"/>
          </a:xfrm>
        </p:spPr>
        <p:txBody>
          <a:bodyPr anchor="b">
            <a:normAutofit/>
          </a:bodyPr>
          <a:lstStyle/>
          <a:p>
            <a:pPr>
              <a:lnSpc>
                <a:spcPct val="90000"/>
              </a:lnSpc>
            </a:pPr>
            <a:r>
              <a:rPr lang="en-US" sz="2400" dirty="0">
                <a:solidFill>
                  <a:schemeClr val="bg1"/>
                </a:solidFill>
              </a:rPr>
              <a:t>Overview of GitHub Copilot and ChatGPT</a:t>
            </a:r>
          </a:p>
        </p:txBody>
      </p:sp>
      <p:sp>
        <p:nvSpPr>
          <p:cNvPr id="19" name="Rectangle 18">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87775" y="674370"/>
            <a:ext cx="73152"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1" name="Rectangle 20">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2443480"/>
            <a:ext cx="247573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p:cNvSpPr>
            <a:spLocks noGrp="1"/>
          </p:cNvSpPr>
          <p:nvPr>
            <p:ph idx="1"/>
          </p:nvPr>
        </p:nvSpPr>
        <p:spPr>
          <a:xfrm>
            <a:off x="278319" y="2718054"/>
            <a:ext cx="3332785" cy="3207258"/>
          </a:xfrm>
        </p:spPr>
        <p:txBody>
          <a:bodyPr anchor="t">
            <a:normAutofit/>
          </a:bodyPr>
          <a:lstStyle/>
          <a:p>
            <a:r>
              <a:rPr lang="en-US" sz="1500" dirty="0">
                <a:solidFill>
                  <a:schemeClr val="bg1"/>
                </a:solidFill>
              </a:rPr>
              <a:t>Capabilities of GitHub Copilot</a:t>
            </a:r>
          </a:p>
          <a:p>
            <a:r>
              <a:rPr lang="en-US" sz="1500" dirty="0">
                <a:solidFill>
                  <a:schemeClr val="bg1"/>
                </a:solidFill>
              </a:rPr>
              <a:t>Use cases for GitHub Copilot Chat</a:t>
            </a:r>
          </a:p>
          <a:p>
            <a:r>
              <a:rPr lang="en-US" sz="1500" dirty="0">
                <a:solidFill>
                  <a:schemeClr val="bg1"/>
                </a:solidFill>
              </a:rPr>
              <a:t>Use cases for ChatGPT</a:t>
            </a:r>
          </a:p>
        </p:txBody>
      </p:sp>
      <p:pic>
        <p:nvPicPr>
          <p:cNvPr id="6" name="Picture 5" descr="A blue and black logo&#10;&#10;Description automatically generated">
            <a:extLst>
              <a:ext uri="{FF2B5EF4-FFF2-40B4-BE49-F238E27FC236}">
                <a16:creationId xmlns:a16="http://schemas.microsoft.com/office/drawing/2014/main" id="{6EAFF0DC-0322-27F6-EC14-A53F72CE439A}"/>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F687420-BEB4-45CD-8226-339BE553B8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3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483798" y="525982"/>
            <a:ext cx="3212237" cy="1200361"/>
          </a:xfrm>
        </p:spPr>
        <p:txBody>
          <a:bodyPr anchor="b">
            <a:normAutofit/>
          </a:bodyPr>
          <a:lstStyle/>
          <a:p>
            <a:r>
              <a:rPr lang="en-US" sz="3100"/>
              <a:t>Pro Tips for GitHub Copilot</a:t>
            </a:r>
          </a:p>
        </p:txBody>
      </p:sp>
      <p:sp>
        <p:nvSpPr>
          <p:cNvPr id="12" name="Rectangle 11">
            <a:extLst>
              <a:ext uri="{FF2B5EF4-FFF2-40B4-BE49-F238E27FC236}">
                <a16:creationId xmlns:a16="http://schemas.microsoft.com/office/drawing/2014/main" id="{169CC832-2974-4E8D-90ED-3E2941BA7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462399" y="1944913"/>
            <a:ext cx="3017520"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p:cNvSpPr>
            <a:spLocks noGrp="1"/>
          </p:cNvSpPr>
          <p:nvPr>
            <p:ph idx="1"/>
          </p:nvPr>
        </p:nvSpPr>
        <p:spPr>
          <a:xfrm>
            <a:off x="483799" y="2031101"/>
            <a:ext cx="3212238" cy="3511943"/>
          </a:xfrm>
        </p:spPr>
        <p:txBody>
          <a:bodyPr anchor="ctr">
            <a:normAutofit/>
          </a:bodyPr>
          <a:lstStyle/>
          <a:p>
            <a:endParaRPr lang="en-US" sz="1600"/>
          </a:p>
          <a:p>
            <a:r>
              <a:rPr lang="en-US" sz="1600"/>
              <a:t>Use clear, detailed comments</a:t>
            </a:r>
          </a:p>
          <a:p>
            <a:r>
              <a:rPr lang="en-US" sz="1600"/>
              <a:t>Utilize hotkeys for efficiency</a:t>
            </a:r>
          </a:p>
          <a:p>
            <a:r>
              <a:rPr lang="en-US" sz="1600"/>
              <a:t>Engage with GitHub Copilot Chat for deeper insights</a:t>
            </a:r>
          </a:p>
        </p:txBody>
      </p:sp>
      <p:sp>
        <p:nvSpPr>
          <p:cNvPr id="14" name="Rectangle 13">
            <a:extLst>
              <a:ext uri="{FF2B5EF4-FFF2-40B4-BE49-F238E27FC236}">
                <a16:creationId xmlns:a16="http://schemas.microsoft.com/office/drawing/2014/main" id="{55222F96-971A-4F90-B841-6BAB416C7A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61965" y="6072626"/>
            <a:ext cx="740664" cy="115593"/>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08980754-6F4B-43C9-B9BE-127B6BED65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336109" y="1694387"/>
            <a:ext cx="740664" cy="8875118"/>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72594" y="354959"/>
            <a:ext cx="4638730" cy="591521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light bulb with a lit up light bulb&#10;&#10;Description automatically generated">
            <a:extLst>
              <a:ext uri="{FF2B5EF4-FFF2-40B4-BE49-F238E27FC236}">
                <a16:creationId xmlns:a16="http://schemas.microsoft.com/office/drawing/2014/main" id="{191E7FA7-B33E-0F85-3D67-B8FA5E90CBC2}"/>
              </a:ext>
            </a:extLst>
          </p:cNvPr>
          <p:cNvPicPr>
            <a:picLocks noChangeAspect="1"/>
          </p:cNvPicPr>
          <p:nvPr/>
        </p:nvPicPr>
        <p:blipFill rotWithShape="1">
          <a:blip r:embed="rId3"/>
          <a:srcRect l="12443" r="8275" b="-3"/>
          <a:stretch/>
        </p:blipFill>
        <p:spPr>
          <a:xfrm>
            <a:off x="4490803" y="650494"/>
            <a:ext cx="4221014" cy="5324142"/>
          </a:xfrm>
          <a:prstGeom prst="rect">
            <a:avLst/>
          </a:prstGeom>
        </p:spPr>
      </p:pic>
      <p:pic>
        <p:nvPicPr>
          <p:cNvPr id="6" name="Picture 5" descr="A blue and black logo&#10;&#10;Description automatically generated">
            <a:extLst>
              <a:ext uri="{FF2B5EF4-FFF2-40B4-BE49-F238E27FC236}">
                <a16:creationId xmlns:a16="http://schemas.microsoft.com/office/drawing/2014/main" id="{CB52A23A-ED90-4FDD-0213-143D23CD5602}"/>
              </a:ext>
            </a:extLst>
          </p:cNvPr>
          <p:cNvPicPr>
            <a:picLocks noChangeAspect="1"/>
          </p:cNvPicPr>
          <p:nvPr/>
        </p:nvPicPr>
        <p:blipFill>
          <a:blip r:embed="rId4"/>
          <a:stretch>
            <a:fillRect/>
          </a:stretch>
        </p:blipFill>
        <p:spPr>
          <a:xfrm>
            <a:off x="8144837" y="6578941"/>
            <a:ext cx="967755" cy="253339"/>
          </a:xfrm>
          <a:prstGeom prst="rect">
            <a:avLst/>
          </a:prstGeom>
          <a:solidFill>
            <a:schemeClr val="bg1">
              <a:lumMod val="95000"/>
            </a:schemeClr>
          </a:solidFill>
          <a:effectLst>
            <a:outerShdw blurRad="50800" dist="38100" dir="2700000" algn="tl" rotWithShape="0">
              <a:prstClr val="black">
                <a:alpha val="40000"/>
              </a:prstClr>
            </a:outerShdw>
          </a:effectLst>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833</TotalTime>
  <Words>11989</Words>
  <Application>Microsoft Macintosh PowerPoint</Application>
  <PresentationFormat>On-screen Show (4:3)</PresentationFormat>
  <Paragraphs>1031</Paragraphs>
  <Slides>27</Slides>
  <Notes>27</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Aptos</vt:lpstr>
      <vt:lpstr>Arial</vt:lpstr>
      <vt:lpstr>Calibri</vt:lpstr>
      <vt:lpstr>Dank Mono</vt:lpstr>
      <vt:lpstr>Garamond</vt:lpstr>
      <vt:lpstr>Office Theme</vt:lpstr>
      <vt:lpstr>Intelligent Engineering with AI</vt:lpstr>
      <vt:lpstr>Instructor Introduction</vt:lpstr>
      <vt:lpstr>Participant Introductions and Backgrounds</vt:lpstr>
      <vt:lpstr>Overview of Tyler Morgan’s Role</vt:lpstr>
      <vt:lpstr>Assistance Capabilities</vt:lpstr>
      <vt:lpstr>Course Modules and Learning Outcomes</vt:lpstr>
      <vt:lpstr>Role of AI in Software Engineering</vt:lpstr>
      <vt:lpstr>Overview of GitHub Copilot and ChatGPT</vt:lpstr>
      <vt:lpstr>Pro Tips for GitHub Copilot</vt:lpstr>
      <vt:lpstr>Using ChatGPT for Development</vt:lpstr>
      <vt:lpstr>TDD Cycle: Red, Green, Refactor</vt:lpstr>
      <vt:lpstr>TDD Step 1: Red - Write a Failing Test</vt:lpstr>
      <vt:lpstr>TDD Step 2: Green - Make the Test Pass</vt:lpstr>
      <vt:lpstr>TDD Step 3: Refactor - Improve the Code</vt:lpstr>
      <vt:lpstr>Repeating the Cycle</vt:lpstr>
      <vt:lpstr>Overview of the Fizz Buzz Problem</vt:lpstr>
      <vt:lpstr>Practical Exercise: Fizz Buzz Kata</vt:lpstr>
      <vt:lpstr>Using ChatGPT as an Assistant</vt:lpstr>
      <vt:lpstr>Pair Programming Exercise: Duration Converter</vt:lpstr>
      <vt:lpstr>Introduction to Software Craftsmanship</vt:lpstr>
      <vt:lpstr>SOLID Principles Overview</vt:lpstr>
      <vt:lpstr>Single Responsibility Principle</vt:lpstr>
      <vt:lpstr>Open/Closed Principle</vt:lpstr>
      <vt:lpstr>Liskov Substitution Principle</vt:lpstr>
      <vt:lpstr>Interface Segregation Principle</vt:lpstr>
      <vt:lpstr>Dependency Inversion Principle</vt:lpstr>
      <vt:lpstr>Wrap-Up and Q&amp;A</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Justin Beall</cp:lastModifiedBy>
  <cp:revision>21</cp:revision>
  <dcterms:created xsi:type="dcterms:W3CDTF">2013-01-27T09:14:16Z</dcterms:created>
  <dcterms:modified xsi:type="dcterms:W3CDTF">2024-06-22T02:11:42Z</dcterms:modified>
  <cp:category/>
</cp:coreProperties>
</file>

<file path=docProps/thumbnail.jpeg>
</file>